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sldIdLst>
    <p:sldId id="288" r:id="rId4"/>
    <p:sldId id="292" r:id="rId5"/>
    <p:sldId id="284" r:id="rId6"/>
    <p:sldId id="262" r:id="rId7"/>
    <p:sldId id="285" r:id="rId8"/>
    <p:sldId id="299" r:id="rId9"/>
    <p:sldId id="286" r:id="rId10"/>
    <p:sldId id="293" r:id="rId11"/>
    <p:sldId id="294" r:id="rId12"/>
    <p:sldId id="296" r:id="rId13"/>
    <p:sldId id="300" r:id="rId14"/>
    <p:sldId id="279" r:id="rId15"/>
    <p:sldId id="282" r:id="rId16"/>
    <p:sldId id="256" r:id="rId17"/>
    <p:sldId id="287" r:id="rId18"/>
    <p:sldId id="257" r:id="rId19"/>
    <p:sldId id="270" r:id="rId20"/>
    <p:sldId id="271" r:id="rId21"/>
    <p:sldId id="258" r:id="rId22"/>
    <p:sldId id="265" r:id="rId23"/>
    <p:sldId id="272" r:id="rId24"/>
    <p:sldId id="264" r:id="rId25"/>
    <p:sldId id="273" r:id="rId26"/>
    <p:sldId id="274" r:id="rId27"/>
    <p:sldId id="290" r:id="rId28"/>
    <p:sldId id="301" r:id="rId29"/>
    <p:sldId id="268" r:id="rId30"/>
    <p:sldId id="302" r:id="rId31"/>
    <p:sldId id="307" r:id="rId32"/>
    <p:sldId id="277" r:id="rId33"/>
    <p:sldId id="266" r:id="rId34"/>
    <p:sldId id="278" r:id="rId35"/>
    <p:sldId id="289" r:id="rId36"/>
    <p:sldId id="276" r:id="rId37"/>
    <p:sldId id="297" r:id="rId38"/>
    <p:sldId id="306" r:id="rId39"/>
    <p:sldId id="291" r:id="rId40"/>
    <p:sldId id="304" r:id="rId41"/>
    <p:sldId id="308" r:id="rId42"/>
    <p:sldId id="309"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20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DDC20-9819-426B-8055-B70FB29D800B}"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DDC20-9819-426B-8055-B70FB29D800B}"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DDC20-9819-426B-8055-B70FB29D800B}"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E81B8-CB15-4E69-AA87-D461078DA016}" type="datetimeFigureOut">
              <a:rPr lang="en-US" smtClean="0">
                <a:solidFill>
                  <a:prstClr val="black">
                    <a:tint val="75000"/>
                  </a:prstClr>
                </a:solidFill>
              </a:rPr>
              <a:pPr/>
              <a:t>7/13/14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4F5917-7E83-4919-9B30-8019EFB7FD8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9E6612-0E25-4CF9-984F-2787F5ADD168}"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6E5C7-1400-4238-BF0C-B093DCFDA387}"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2E537A-F261-438D-9C72-40D3A4225B49}"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1F4675-1B89-453E-92F2-C6556A8B051D}"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7738725-6148-4765-9660-8711606ECD51}"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FE1075-35D8-4D5E-A93B-0A8D8894FCDD}"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1C1E887-3E90-4948-88E4-D684C032D69D}"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DDC20-9819-426B-8055-B70FB29D800B}"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8AFE7B6-33D6-4F28-851A-1E5967DFBF78}"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6F14CA-FFEB-47E5-9790-030EC4B30838}"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30FF5B-3A65-4F6F-A37B-10DD637EABAF}"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6719B2-FD35-4D31-B237-C3B1B2B9BEF5}"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DD05E5-F977-47F2-BECD-F5DF222A14E3}" type="slidenum">
              <a:rPr lang="en-US">
                <a:solidFill>
                  <a:srgbClr val="000000"/>
                </a:solidFill>
              </a:rPr>
              <a:pPr/>
              <a:t>‹#›</a:t>
            </a:fld>
            <a:endParaRPr lang="en-US">
              <a:solidFill>
                <a:srgbClr val="000000"/>
              </a:solidFill>
            </a:endParaRPr>
          </a:p>
        </p:txBody>
      </p:sp>
    </p:spTree>
  </p:cSld>
  <p:clrMapOvr>
    <a:masterClrMapping/>
  </p:clrMapOvr>
  <p:transition xmlns:p14="http://schemas.microsoft.com/office/powerpoint/2010/mai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DDC20-9819-426B-8055-B70FB29D800B}"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FDDC20-9819-426B-8055-B70FB29D800B}"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FDDC20-9819-426B-8055-B70FB29D800B}" type="datetimeFigureOut">
              <a:rPr lang="en-US" smtClean="0"/>
              <a:t>7/13/14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FDDC20-9819-426B-8055-B70FB29D800B}" type="datetimeFigureOut">
              <a:rPr lang="en-US" smtClean="0"/>
              <a:t>7/13/14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DDC20-9819-426B-8055-B70FB29D800B}" type="datetimeFigureOut">
              <a:rPr lang="en-US" smtClean="0"/>
              <a:t>7/13/14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DDC20-9819-426B-8055-B70FB29D800B}"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DDC20-9819-426B-8055-B70FB29D800B}"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A55CD-6B64-47FF-B519-F4036CB42C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DDC20-9819-426B-8055-B70FB29D800B}" type="datetimeFigureOut">
              <a:rPr lang="en-US" smtClean="0"/>
              <a:t>7/13/14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A55CD-6B64-47FF-B519-F4036CB42C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E81B8-CB15-4E69-AA87-D461078DA016}" type="datetimeFigureOut">
              <a:rPr lang="en-US" smtClean="0">
                <a:solidFill>
                  <a:prstClr val="black">
                    <a:tint val="75000"/>
                  </a:prstClr>
                </a:solidFill>
              </a:rPr>
              <a:pPr/>
              <a:t>7/13/14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F5917-7E83-4919-9B30-8019EFB7FD89}"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vl1pPr>
          </a:lstStyle>
          <a:p>
            <a:pPr fontAlgn="base">
              <a:spcBef>
                <a:spcPct val="0"/>
              </a:spcBef>
              <a:spcAft>
                <a:spcPct val="0"/>
              </a:spcAft>
            </a:pPr>
            <a:endParaRPr lang="en-US">
              <a:solidFill>
                <a:srgbClr val="000000"/>
              </a:solidFill>
              <a:latin typeface="Arial" charset="0"/>
            </a:endParaRPr>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vl1pPr>
          </a:lstStyle>
          <a:p>
            <a:pPr fontAlgn="base">
              <a:spcBef>
                <a:spcPct val="0"/>
              </a:spcBef>
              <a:spcAft>
                <a:spcPct val="0"/>
              </a:spcAft>
            </a:pPr>
            <a:endParaRPr lang="en-US">
              <a:solidFill>
                <a:srgbClr val="000000"/>
              </a:solidFill>
              <a:latin typeface="Arial" charset="0"/>
            </a:endParaRPr>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pPr fontAlgn="base">
              <a:spcBef>
                <a:spcPct val="0"/>
              </a:spcBef>
              <a:spcAft>
                <a:spcPct val="0"/>
              </a:spcAft>
            </a:pPr>
            <a:fld id="{B79110FF-1680-41B7-AE13-55CB03299FF6}" type="slidenum">
              <a:rPr lang="en-US">
                <a:solidFill>
                  <a:srgbClr val="000000"/>
                </a:solidFill>
                <a:latin typeface="Arial" charset="0"/>
              </a:rPr>
              <a:pPr fontAlgn="base">
                <a:spcBef>
                  <a:spcPct val="0"/>
                </a:spcBef>
                <a:spcAft>
                  <a:spcPct val="0"/>
                </a:spcAft>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xmlns:p14="http://schemas.microsoft.com/office/powerpoint/2010/main">
    <p:random/>
  </p:transition>
  <p:timing>
    <p:tnLst>
      <p:par>
        <p:cTn xmlns:p14="http://schemas.microsoft.com/office/powerpoint/2010/mai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2885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endParaRPr lang="en-US" b="1" dirty="0">
              <a:solidFill>
                <a:srgbClr val="FFFF00"/>
              </a:solidFill>
            </a:endParaRPr>
          </a:p>
        </p:txBody>
      </p:sp>
      <p:sp>
        <p:nvSpPr>
          <p:cNvPr id="3" name="Content Placeholder 2"/>
          <p:cNvSpPr>
            <a:spLocks noGrp="1"/>
          </p:cNvSpPr>
          <p:nvPr>
            <p:ph idx="1"/>
          </p:nvPr>
        </p:nvSpPr>
        <p:spPr>
          <a:xfrm>
            <a:off x="152400" y="1219200"/>
            <a:ext cx="8534400" cy="4525963"/>
          </a:xfrm>
        </p:spPr>
        <p:txBody>
          <a:bodyPr>
            <a:noAutofit/>
          </a:bodyPr>
          <a:lstStyle/>
          <a:p>
            <a:pPr marL="0" indent="0" algn="ctr">
              <a:buNone/>
            </a:pPr>
            <a:r>
              <a:rPr lang="en-US" sz="8000" dirty="0" smtClean="0">
                <a:solidFill>
                  <a:schemeClr val="bg1"/>
                </a:solidFill>
              </a:rPr>
              <a:t>Doubt, Worry &amp; Fear are </a:t>
            </a:r>
            <a:r>
              <a:rPr lang="en-US" sz="8000" dirty="0" smtClean="0">
                <a:solidFill>
                  <a:srgbClr val="FFFF00"/>
                </a:solidFill>
              </a:rPr>
              <a:t>tools used by Satan to stop the saints</a:t>
            </a:r>
          </a:p>
        </p:txBody>
      </p:sp>
    </p:spTree>
    <p:extLst>
      <p:ext uri="{BB962C8B-B14F-4D97-AF65-F5344CB8AC3E}">
        <p14:creationId xmlns:p14="http://schemas.microsoft.com/office/powerpoint/2010/main" val="2075806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133600"/>
            <a:ext cx="8229600" cy="4525963"/>
          </a:xfrm>
        </p:spPr>
        <p:txBody>
          <a:bodyPr>
            <a:normAutofit/>
          </a:bodyPr>
          <a:lstStyle/>
          <a:p>
            <a:pPr algn="ctr"/>
            <a:r>
              <a:rPr lang="en-US" sz="6000" b="1" dirty="0" smtClean="0">
                <a:solidFill>
                  <a:schemeClr val="bg1"/>
                </a:solidFill>
              </a:rPr>
              <a:t>TOOL</a:t>
            </a:r>
          </a:p>
          <a:p>
            <a:pPr algn="ctr"/>
            <a:r>
              <a:rPr lang="en-US" sz="6000" b="1" dirty="0" smtClean="0">
                <a:solidFill>
                  <a:srgbClr val="FFFF00"/>
                </a:solidFill>
              </a:rPr>
              <a:t>TRAIT</a:t>
            </a:r>
          </a:p>
          <a:p>
            <a:pPr algn="ctr"/>
            <a:r>
              <a:rPr lang="en-US" sz="6000" b="1" dirty="0" smtClean="0">
                <a:solidFill>
                  <a:schemeClr val="bg1"/>
                </a:solidFill>
              </a:rPr>
              <a:t>TRUST</a:t>
            </a:r>
            <a:endParaRPr lang="en-US" sz="6000" b="1" dirty="0">
              <a:solidFill>
                <a:schemeClr val="bg1"/>
              </a:solidFill>
            </a:endParaRPr>
          </a:p>
        </p:txBody>
      </p:sp>
    </p:spTree>
    <p:extLst>
      <p:ext uri="{BB962C8B-B14F-4D97-AF65-F5344CB8AC3E}">
        <p14:creationId xmlns:p14="http://schemas.microsoft.com/office/powerpoint/2010/main" val="585741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667000" y="2895600"/>
            <a:ext cx="5943600" cy="2667000"/>
          </a:xfrm>
        </p:spPr>
        <p:txBody>
          <a:bodyPr>
            <a:noAutofit/>
          </a:bodyPr>
          <a:lstStyle/>
          <a:p>
            <a:r>
              <a:rPr lang="en-US" sz="6000" dirty="0" smtClean="0">
                <a:solidFill>
                  <a:srgbClr val="C00000"/>
                </a:solidFill>
              </a:rPr>
              <a:t>Benedict Arnold</a:t>
            </a:r>
          </a:p>
          <a:p>
            <a:r>
              <a:rPr lang="en-US" sz="6000" dirty="0" smtClean="0">
                <a:solidFill>
                  <a:srgbClr val="C00000"/>
                </a:solidFill>
              </a:rPr>
              <a:t>Richard Nixon</a:t>
            </a:r>
          </a:p>
          <a:p>
            <a:r>
              <a:rPr lang="en-US" sz="6000" dirty="0" smtClean="0">
                <a:solidFill>
                  <a:srgbClr val="C00000"/>
                </a:solidFill>
              </a:rPr>
              <a:t>Bernie </a:t>
            </a:r>
            <a:r>
              <a:rPr lang="en-US" sz="6000" dirty="0" err="1" smtClean="0">
                <a:solidFill>
                  <a:srgbClr val="C00000"/>
                </a:solidFill>
              </a:rPr>
              <a:t>Madoff</a:t>
            </a:r>
            <a:endParaRPr lang="en-US" sz="6000" dirty="0" smtClean="0">
              <a:solidFill>
                <a:srgbClr val="C00000"/>
              </a:solidFill>
            </a:endParaRPr>
          </a:p>
          <a:p>
            <a:endParaRPr lang="en-US" sz="6000"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667000" y="2438400"/>
            <a:ext cx="5943600" cy="4419600"/>
          </a:xfrm>
        </p:spPr>
        <p:txBody>
          <a:bodyPr>
            <a:noAutofit/>
          </a:bodyPr>
          <a:lstStyle/>
          <a:p>
            <a:pPr algn="ctr"/>
            <a:r>
              <a:rPr lang="en-US" sz="4800" b="1" dirty="0" smtClean="0">
                <a:solidFill>
                  <a:srgbClr val="C00000"/>
                </a:solidFill>
                <a:effectLst>
                  <a:outerShdw blurRad="38100" dist="38100" dir="2700000" algn="tl">
                    <a:srgbClr val="000000">
                      <a:alpha val="43137"/>
                    </a:srgbClr>
                  </a:outerShdw>
                </a:effectLst>
              </a:rPr>
              <a:t>King David</a:t>
            </a:r>
          </a:p>
          <a:p>
            <a:pPr algn="ctr"/>
            <a:r>
              <a:rPr lang="en-US" sz="4800" b="1" dirty="0" smtClean="0">
                <a:solidFill>
                  <a:srgbClr val="C00000"/>
                </a:solidFill>
                <a:effectLst>
                  <a:outerShdw blurRad="38100" dist="38100" dir="2700000" algn="tl">
                    <a:srgbClr val="000000">
                      <a:alpha val="43137"/>
                    </a:srgbClr>
                  </a:outerShdw>
                </a:effectLst>
              </a:rPr>
              <a:t>Job</a:t>
            </a:r>
          </a:p>
          <a:p>
            <a:pPr algn="ctr"/>
            <a:r>
              <a:rPr lang="en-US" sz="4800" b="1" dirty="0" smtClean="0">
                <a:solidFill>
                  <a:srgbClr val="C00000"/>
                </a:solidFill>
                <a:effectLst>
                  <a:outerShdw blurRad="38100" dist="38100" dir="2700000" algn="tl">
                    <a:srgbClr val="000000">
                      <a:alpha val="43137"/>
                    </a:srgbClr>
                  </a:outerShdw>
                </a:effectLst>
              </a:rPr>
              <a:t>Jezebel</a:t>
            </a:r>
          </a:p>
          <a:p>
            <a:pPr algn="ctr"/>
            <a:r>
              <a:rPr lang="en-US" sz="4800" b="1" dirty="0" smtClean="0">
                <a:solidFill>
                  <a:srgbClr val="C00000"/>
                </a:solidFill>
                <a:effectLst>
                  <a:outerShdw blurRad="38100" dist="38100" dir="2700000" algn="tl">
                    <a:srgbClr val="000000">
                      <a:alpha val="43137"/>
                    </a:srgbClr>
                  </a:outerShdw>
                </a:effectLst>
              </a:rPr>
              <a:t>Ananias &amp; </a:t>
            </a:r>
            <a:r>
              <a:rPr lang="en-US" sz="4800" b="1" dirty="0" err="1" smtClean="0">
                <a:solidFill>
                  <a:srgbClr val="C00000"/>
                </a:solidFill>
                <a:effectLst>
                  <a:outerShdw blurRad="38100" dist="38100" dir="2700000" algn="tl">
                    <a:srgbClr val="000000">
                      <a:alpha val="43137"/>
                    </a:srgbClr>
                  </a:outerShdw>
                </a:effectLst>
              </a:rPr>
              <a:t>Sapphira</a:t>
            </a:r>
            <a:endParaRPr lang="en-US" sz="4800" b="1" dirty="0" smtClean="0">
              <a:solidFill>
                <a:srgbClr val="C00000"/>
              </a:solidFill>
              <a:effectLst>
                <a:outerShdw blurRad="38100" dist="38100" dir="2700000" algn="tl">
                  <a:srgbClr val="000000">
                    <a:alpha val="43137"/>
                  </a:srgbClr>
                </a:outerShdw>
              </a:effectLst>
            </a:endParaRPr>
          </a:p>
          <a:p>
            <a:pPr algn="ctr"/>
            <a:r>
              <a:rPr lang="en-US" sz="4800" b="1" dirty="0" smtClean="0">
                <a:solidFill>
                  <a:srgbClr val="C00000"/>
                </a:solidFill>
                <a:effectLst>
                  <a:outerShdw blurRad="38100" dist="38100" dir="2700000" algn="tl">
                    <a:srgbClr val="000000">
                      <a:alpha val="43137"/>
                    </a:srgbClr>
                  </a:outerShdw>
                </a:effectLst>
              </a:rPr>
              <a:t>Thomas</a:t>
            </a:r>
            <a:endParaRPr lang="en-US" sz="4800" b="1" dirty="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890524">
            <a:off x="2222725" y="736721"/>
            <a:ext cx="5943600" cy="1470025"/>
          </a:xfrm>
        </p:spPr>
        <p:txBody>
          <a:bodyPr>
            <a:normAutofit/>
          </a:bodyPr>
          <a:lstStyle/>
          <a:p>
            <a:r>
              <a:rPr lang="en-US" sz="7200" dirty="0" smtClean="0">
                <a:solidFill>
                  <a:schemeClr val="bg1"/>
                </a:solidFill>
                <a:latin typeface="Albertus Extra Bold" pitchFamily="34" charset="0"/>
              </a:rPr>
              <a:t>Seeing</a:t>
            </a:r>
            <a:endParaRPr lang="en-US" sz="7200" dirty="0">
              <a:solidFill>
                <a:schemeClr val="bg1"/>
              </a:solidFill>
              <a:latin typeface="Albertus Extra Bold" pitchFamily="34" charset="0"/>
            </a:endParaRPr>
          </a:p>
        </p:txBody>
      </p:sp>
      <p:sp>
        <p:nvSpPr>
          <p:cNvPr id="3" name="Subtitle 2"/>
          <p:cNvSpPr>
            <a:spLocks noGrp="1"/>
          </p:cNvSpPr>
          <p:nvPr>
            <p:ph type="subTitle" idx="1"/>
          </p:nvPr>
        </p:nvSpPr>
        <p:spPr>
          <a:xfrm rot="21191054">
            <a:off x="2661821" y="4564621"/>
            <a:ext cx="6400800" cy="1752600"/>
          </a:xfrm>
        </p:spPr>
        <p:txBody>
          <a:bodyPr>
            <a:normAutofit/>
          </a:bodyPr>
          <a:lstStyle/>
          <a:p>
            <a:r>
              <a:rPr lang="en-US" sz="7200" dirty="0" smtClean="0">
                <a:solidFill>
                  <a:schemeClr val="bg1"/>
                </a:solidFill>
                <a:latin typeface="Albertus Extra Bold" pitchFamily="34" charset="0"/>
              </a:rPr>
              <a:t>Scars</a:t>
            </a:r>
            <a:endParaRPr lang="en-US" sz="7200" dirty="0">
              <a:solidFill>
                <a:schemeClr val="bg1"/>
              </a:solidFill>
              <a:latin typeface="Albertus Extra Bold" pitchFamily="34" charset="0"/>
            </a:endParaRPr>
          </a:p>
        </p:txBody>
      </p:sp>
      <p:sp>
        <p:nvSpPr>
          <p:cNvPr id="4" name="TextBox 3"/>
          <p:cNvSpPr txBox="1"/>
          <p:nvPr/>
        </p:nvSpPr>
        <p:spPr>
          <a:xfrm>
            <a:off x="5715000" y="2819400"/>
            <a:ext cx="2209800" cy="1200329"/>
          </a:xfrm>
          <a:prstGeom prst="rect">
            <a:avLst/>
          </a:prstGeom>
          <a:noFill/>
        </p:spPr>
        <p:txBody>
          <a:bodyPr wrap="square" rtlCol="0">
            <a:spAutoFit/>
          </a:bodyPr>
          <a:lstStyle/>
          <a:p>
            <a:pPr algn="ctr"/>
            <a:r>
              <a:rPr lang="en-US" sz="7200" dirty="0" smtClean="0">
                <a:solidFill>
                  <a:schemeClr val="bg1"/>
                </a:solidFill>
                <a:latin typeface="Albertus Extra Bold" pitchFamily="34" charset="0"/>
              </a:rPr>
              <a:t>the</a:t>
            </a:r>
            <a:endParaRPr lang="en-US" sz="7200" dirty="0">
              <a:solidFill>
                <a:schemeClr val="bg1"/>
              </a:solidFill>
              <a:latin typeface="Albertus Extra Bold" pitchFamily="34" charset="0"/>
            </a:endParaRPr>
          </a:p>
        </p:txBody>
      </p:sp>
      <p:sp>
        <p:nvSpPr>
          <p:cNvPr id="5" name="TextBox 4"/>
          <p:cNvSpPr txBox="1"/>
          <p:nvPr/>
        </p:nvSpPr>
        <p:spPr>
          <a:xfrm>
            <a:off x="5715000" y="6324600"/>
            <a:ext cx="2895600" cy="461665"/>
          </a:xfrm>
          <a:prstGeom prst="rect">
            <a:avLst/>
          </a:prstGeom>
          <a:noFill/>
        </p:spPr>
        <p:txBody>
          <a:bodyPr wrap="square" rtlCol="0">
            <a:spAutoFit/>
          </a:bodyPr>
          <a:lstStyle/>
          <a:p>
            <a:pPr algn="ctr"/>
            <a:r>
              <a:rPr lang="en-US" sz="2400" dirty="0" smtClean="0">
                <a:solidFill>
                  <a:srgbClr val="FFFF00"/>
                </a:solidFill>
                <a:latin typeface="Arial Black" pitchFamily="34" charset="0"/>
              </a:rPr>
              <a:t>John 20:19-31</a:t>
            </a:r>
            <a:endParaRPr lang="en-US" sz="2400" dirty="0">
              <a:solidFill>
                <a:srgbClr val="FFFF00"/>
              </a:solidFill>
              <a:latin typeface="Arial Black"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98787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304800"/>
            <a:ext cx="8001000" cy="6324600"/>
          </a:xfrm>
        </p:spPr>
        <p:txBody>
          <a:bodyPr>
            <a:normAutofit fontScale="92500"/>
          </a:bodyPr>
          <a:lstStyle/>
          <a:p>
            <a:pPr algn="r"/>
            <a:r>
              <a:rPr lang="en-US" sz="3600" b="1" dirty="0" smtClean="0">
                <a:solidFill>
                  <a:srgbClr val="FFFF00"/>
                </a:solidFill>
              </a:rPr>
              <a:t>Luke 24:10-12</a:t>
            </a:r>
          </a:p>
          <a:p>
            <a:pPr algn="r"/>
            <a:r>
              <a:rPr lang="en-US" sz="3600" b="1" dirty="0" smtClean="0">
                <a:solidFill>
                  <a:srgbClr val="FFFF00"/>
                </a:solidFill>
              </a:rPr>
              <a:t>10 Now they were Mary Magdalene and Joanna and Mary the mother of James; also the other women with them were telling these things to the apostles. 11 </a:t>
            </a:r>
            <a:r>
              <a:rPr lang="en-US" sz="3600" b="1" dirty="0" smtClean="0">
                <a:solidFill>
                  <a:schemeClr val="bg1"/>
                </a:solidFill>
              </a:rPr>
              <a:t>But these words appeared to them as nonsense, and they would not believe them.</a:t>
            </a:r>
            <a:r>
              <a:rPr lang="en-US" sz="3600" b="1" dirty="0" smtClean="0">
                <a:solidFill>
                  <a:srgbClr val="FFFF00"/>
                </a:solidFill>
              </a:rPr>
              <a:t> 12 But Peter got up and ran to the tomb; stooping and looking in, he saw the linen wrappings only; and he went away to his home, marveling at what had happened.  NASU</a:t>
            </a:r>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304800"/>
            <a:ext cx="8001000" cy="6324600"/>
          </a:xfrm>
        </p:spPr>
        <p:txBody>
          <a:bodyPr>
            <a:normAutofit fontScale="92500" lnSpcReduction="10000"/>
          </a:bodyPr>
          <a:lstStyle/>
          <a:p>
            <a:pPr algn="r"/>
            <a:r>
              <a:rPr lang="en-US" sz="3600" b="1" dirty="0" smtClean="0">
                <a:solidFill>
                  <a:srgbClr val="FFFF00"/>
                </a:solidFill>
              </a:rPr>
              <a:t>John 20:6-10</a:t>
            </a:r>
          </a:p>
          <a:p>
            <a:pPr algn="r"/>
            <a:r>
              <a:rPr lang="en-US" sz="3600" b="1" dirty="0" smtClean="0">
                <a:solidFill>
                  <a:srgbClr val="FFFF00"/>
                </a:solidFill>
              </a:rPr>
              <a:t>6 And so Simon Peter also came, following him, and entered the tomb; and he saw the linen wrappings lying there,  7 and the face-cloth which had been on His head, not lying with the linen wrappings, but rolled up in a place by itself. 8 So </a:t>
            </a:r>
            <a:r>
              <a:rPr lang="en-US" sz="3600" b="1" dirty="0" smtClean="0">
                <a:solidFill>
                  <a:schemeClr val="bg1"/>
                </a:solidFill>
              </a:rPr>
              <a:t>the other disciple </a:t>
            </a:r>
            <a:r>
              <a:rPr lang="en-US" sz="3600" b="1" dirty="0" smtClean="0">
                <a:solidFill>
                  <a:srgbClr val="FFFF00"/>
                </a:solidFill>
              </a:rPr>
              <a:t>who had first come to the tomb then also entered, and </a:t>
            </a:r>
            <a:r>
              <a:rPr lang="en-US" sz="3600" b="1" dirty="0" smtClean="0">
                <a:solidFill>
                  <a:schemeClr val="bg1"/>
                </a:solidFill>
              </a:rPr>
              <a:t>he saw and believed</a:t>
            </a:r>
            <a:r>
              <a:rPr lang="en-US" sz="3600" b="1" dirty="0" smtClean="0">
                <a:solidFill>
                  <a:srgbClr val="FFFF00"/>
                </a:solidFill>
              </a:rPr>
              <a:t>. 9 For as </a:t>
            </a:r>
            <a:r>
              <a:rPr lang="en-US" sz="3600" b="1" dirty="0" smtClean="0">
                <a:solidFill>
                  <a:schemeClr val="bg1"/>
                </a:solidFill>
                <a:effectLst>
                  <a:outerShdw blurRad="38100" dist="38100" dir="2700000" algn="tl">
                    <a:srgbClr val="000000">
                      <a:alpha val="43137"/>
                    </a:srgbClr>
                  </a:outerShdw>
                </a:effectLst>
              </a:rPr>
              <a:t>yet they did not understand the Scripture, that He must rise again from the dead.</a:t>
            </a:r>
            <a:endParaRPr lang="en-US" sz="3600" b="1" dirty="0" smtClean="0">
              <a:solidFill>
                <a:srgbClr val="FFFF00"/>
              </a:solidFill>
              <a:effectLst>
                <a:outerShdw blurRad="38100" dist="38100" dir="2700000" algn="tl">
                  <a:srgbClr val="000000">
                    <a:alpha val="43137"/>
                  </a:srgbClr>
                </a:outerShdw>
              </a:effectLst>
            </a:endParaRPr>
          </a:p>
          <a:p>
            <a:pPr algn="r"/>
            <a:r>
              <a:rPr lang="en-US" sz="3600" b="1" dirty="0" smtClean="0">
                <a:solidFill>
                  <a:srgbClr val="FFFF00"/>
                </a:solidFill>
              </a:rPr>
              <a:t>NASU </a:t>
            </a:r>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304800"/>
            <a:ext cx="8001000" cy="6324600"/>
          </a:xfrm>
        </p:spPr>
        <p:txBody>
          <a:bodyPr>
            <a:normAutofit fontScale="85000" lnSpcReduction="20000"/>
          </a:bodyPr>
          <a:lstStyle/>
          <a:p>
            <a:pPr algn="r"/>
            <a:r>
              <a:rPr lang="en-US" sz="3600" b="1" dirty="0" smtClean="0">
                <a:solidFill>
                  <a:srgbClr val="FFFF00"/>
                </a:solidFill>
              </a:rPr>
              <a:t>Mark 16:9-13</a:t>
            </a:r>
          </a:p>
          <a:p>
            <a:pPr algn="r"/>
            <a:r>
              <a:rPr lang="en-US" sz="3600" b="1" dirty="0" smtClean="0">
                <a:solidFill>
                  <a:srgbClr val="FFFF00"/>
                </a:solidFill>
              </a:rPr>
              <a:t>9 Now after He had risen early on the first day of the week, He first appeared to Mary Magdalene, from whom He had cast out seven demons. 10 She went and reported to those who had been with Him, while they were mourning and weeping. 11 When they heard that He was alive and had been seen by her, </a:t>
            </a:r>
            <a:r>
              <a:rPr lang="en-US" sz="3600" b="1" dirty="0" smtClean="0">
                <a:solidFill>
                  <a:schemeClr val="bg1"/>
                </a:solidFill>
              </a:rPr>
              <a:t>they refused to believe it</a:t>
            </a:r>
            <a:r>
              <a:rPr lang="en-US" sz="3600" b="1" dirty="0" smtClean="0">
                <a:solidFill>
                  <a:srgbClr val="FFFF00"/>
                </a:solidFill>
              </a:rPr>
              <a:t>. </a:t>
            </a:r>
          </a:p>
          <a:p>
            <a:pPr algn="r"/>
            <a:r>
              <a:rPr lang="en-US" sz="3600" b="1" dirty="0" smtClean="0">
                <a:solidFill>
                  <a:srgbClr val="FFFF00"/>
                </a:solidFill>
              </a:rPr>
              <a:t>12 After that, He appeared in a different form to two of them while they were walking along on their way to the country. 13 They went away and reported it to the others, but </a:t>
            </a:r>
            <a:r>
              <a:rPr lang="en-US" sz="3600" b="1" dirty="0" smtClean="0">
                <a:solidFill>
                  <a:schemeClr val="bg1"/>
                </a:solidFill>
              </a:rPr>
              <a:t>they did not believe them either</a:t>
            </a:r>
            <a:r>
              <a:rPr lang="en-US" sz="3600" b="1" dirty="0" smtClean="0">
                <a:solidFill>
                  <a:srgbClr val="FFFF00"/>
                </a:solidFill>
              </a:rPr>
              <a:t>. </a:t>
            </a:r>
          </a:p>
          <a:p>
            <a:pPr algn="r"/>
            <a:r>
              <a:rPr lang="en-US" sz="3600" b="1" dirty="0" smtClean="0">
                <a:solidFill>
                  <a:srgbClr val="FFFF00"/>
                </a:solidFill>
              </a:rPr>
              <a:t>NASU</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5821363"/>
          </a:xfrm>
        </p:spPr>
        <p:txBody>
          <a:bodyPr>
            <a:normAutofit fontScale="77500" lnSpcReduction="20000"/>
          </a:bodyPr>
          <a:lstStyle/>
          <a:p>
            <a:r>
              <a:rPr lang="en-US" dirty="0" smtClean="0">
                <a:solidFill>
                  <a:schemeClr val="bg1"/>
                </a:solidFill>
                <a:latin typeface="Arial Black" pitchFamily="34" charset="0"/>
              </a:rPr>
              <a:t>John 20:19-23</a:t>
            </a:r>
          </a:p>
          <a:p>
            <a:r>
              <a:rPr lang="en-US" dirty="0" smtClean="0">
                <a:solidFill>
                  <a:schemeClr val="bg1"/>
                </a:solidFill>
                <a:latin typeface="Arial Black" pitchFamily="34" charset="0"/>
              </a:rPr>
              <a:t>19 So when it was evening on that day, the </a:t>
            </a:r>
            <a:r>
              <a:rPr lang="en-US" i="1" dirty="0" smtClean="0">
                <a:solidFill>
                  <a:schemeClr val="bg1"/>
                </a:solidFill>
                <a:effectLst>
                  <a:outerShdw blurRad="38100" dist="38100" dir="2700000" algn="tl">
                    <a:srgbClr val="000000">
                      <a:alpha val="43137"/>
                    </a:srgbClr>
                  </a:outerShdw>
                </a:effectLst>
                <a:latin typeface="Arial Black" pitchFamily="34" charset="0"/>
              </a:rPr>
              <a:t>first day of the week</a:t>
            </a:r>
            <a:r>
              <a:rPr lang="en-US" dirty="0" smtClean="0">
                <a:solidFill>
                  <a:schemeClr val="bg1"/>
                </a:solidFill>
                <a:latin typeface="Arial Black" pitchFamily="34" charset="0"/>
              </a:rPr>
              <a:t>, and when </a:t>
            </a:r>
            <a:r>
              <a:rPr lang="en-US" u="sng" dirty="0" smtClean="0">
                <a:solidFill>
                  <a:schemeClr val="bg1"/>
                </a:solidFill>
                <a:latin typeface="Arial Black" pitchFamily="34" charset="0"/>
              </a:rPr>
              <a:t>the doors were shut where the disciples were, for fear of the Jews</a:t>
            </a:r>
            <a:r>
              <a:rPr lang="en-US" dirty="0" smtClean="0">
                <a:solidFill>
                  <a:schemeClr val="bg1"/>
                </a:solidFill>
                <a:latin typeface="Arial Black" pitchFamily="34" charset="0"/>
              </a:rPr>
              <a:t>, </a:t>
            </a:r>
            <a:r>
              <a:rPr lang="en-US" dirty="0" smtClean="0">
                <a:solidFill>
                  <a:srgbClr val="FFFF00"/>
                </a:solidFill>
                <a:latin typeface="Arial Black" pitchFamily="34" charset="0"/>
              </a:rPr>
              <a:t>Jesus came </a:t>
            </a:r>
            <a:r>
              <a:rPr lang="en-US" dirty="0" smtClean="0">
                <a:solidFill>
                  <a:schemeClr val="bg1"/>
                </a:solidFill>
                <a:latin typeface="Arial Black" pitchFamily="34" charset="0"/>
              </a:rPr>
              <a:t>and stood in their midst and said to them, </a:t>
            </a:r>
            <a:r>
              <a:rPr lang="en-US" dirty="0" smtClean="0">
                <a:solidFill>
                  <a:srgbClr val="FFFF00"/>
                </a:solidFill>
                <a:latin typeface="Arial Black" pitchFamily="34" charset="0"/>
              </a:rPr>
              <a:t>"Peace be with you."  </a:t>
            </a:r>
            <a:r>
              <a:rPr lang="en-US" dirty="0" smtClean="0">
                <a:solidFill>
                  <a:schemeClr val="bg1"/>
                </a:solidFill>
                <a:latin typeface="Arial Black" pitchFamily="34" charset="0"/>
              </a:rPr>
              <a:t>20 And when He had said this, </a:t>
            </a:r>
            <a:r>
              <a:rPr lang="en-US" dirty="0" smtClean="0">
                <a:solidFill>
                  <a:srgbClr val="FFFF00"/>
                </a:solidFill>
                <a:latin typeface="Arial Black" pitchFamily="34" charset="0"/>
              </a:rPr>
              <a:t>He showed them both His hands and His side. </a:t>
            </a:r>
            <a:r>
              <a:rPr lang="en-US" dirty="0" smtClean="0">
                <a:solidFill>
                  <a:schemeClr val="bg1"/>
                </a:solidFill>
                <a:latin typeface="Arial Black" pitchFamily="34" charset="0"/>
              </a:rPr>
              <a:t>The disciples then </a:t>
            </a:r>
            <a:r>
              <a:rPr lang="en-US" b="1" dirty="0" smtClean="0">
                <a:solidFill>
                  <a:schemeClr val="bg1"/>
                </a:solidFill>
                <a:latin typeface="Arial Black" pitchFamily="34" charset="0"/>
              </a:rPr>
              <a:t>rejoiced when they saw the Lord</a:t>
            </a:r>
            <a:r>
              <a:rPr lang="en-US" dirty="0" smtClean="0">
                <a:solidFill>
                  <a:schemeClr val="bg1"/>
                </a:solidFill>
                <a:latin typeface="Arial Black" pitchFamily="34" charset="0"/>
              </a:rPr>
              <a:t>. 21 So Jesus said to them again, "Peace be with you; as the Father has sent Me, I also send you."  22 And when He had said this, He breathed on them and said to them, "Receive the Holy Spirit.  23 "If you forgive the sins of any, their sins have been forgiven them; if you retain the sins of any, they have been retained.” NASU</a:t>
            </a:r>
          </a:p>
          <a:p>
            <a:endParaRPr lang="en-US" dirty="0">
              <a:solidFill>
                <a:schemeClr val="bg1"/>
              </a:solidFill>
              <a:latin typeface="Arial Black"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03" name="Picture 15" descr="KATIE - Scan054, June 13, 2006"/>
          <p:cNvPicPr>
            <a:picLocks noGrp="1" noChangeAspect="1" noChangeArrowheads="1"/>
          </p:cNvPicPr>
          <p:nvPr>
            <p:ph/>
          </p:nvPr>
        </p:nvPicPr>
        <p:blipFill>
          <a:blip r:embed="rId2"/>
          <a:srcRect/>
          <a:stretch>
            <a:fillRect/>
          </a:stretch>
        </p:blipFill>
        <p:spPr>
          <a:xfrm>
            <a:off x="1447800" y="1295400"/>
            <a:ext cx="6172200" cy="3962400"/>
          </a:xfrm>
          <a:solidFill>
            <a:schemeClr val="tx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990600"/>
            <a:ext cx="8915400" cy="5410200"/>
          </a:xfrm>
        </p:spPr>
        <p:txBody>
          <a:bodyPr>
            <a:normAutofit fontScale="70000" lnSpcReduction="20000"/>
          </a:bodyPr>
          <a:lstStyle/>
          <a:p>
            <a:r>
              <a:rPr lang="en-US" sz="3600" dirty="0" smtClean="0">
                <a:ln>
                  <a:solidFill>
                    <a:sysClr val="windowText" lastClr="000000"/>
                  </a:solidFill>
                </a:ln>
                <a:solidFill>
                  <a:schemeClr val="bg1"/>
                </a:solidFill>
                <a:latin typeface="Arial Black" pitchFamily="34" charset="0"/>
              </a:rPr>
              <a:t>Luke 24:36-43</a:t>
            </a:r>
          </a:p>
          <a:p>
            <a:r>
              <a:rPr lang="en-US" sz="3600" dirty="0" smtClean="0">
                <a:ln>
                  <a:solidFill>
                    <a:sysClr val="windowText" lastClr="000000"/>
                  </a:solidFill>
                </a:ln>
                <a:solidFill>
                  <a:schemeClr val="bg1"/>
                </a:solidFill>
                <a:latin typeface="Arial Black" pitchFamily="34" charset="0"/>
              </a:rPr>
              <a:t>36 While they were telling these things, He Himself stood in their midst and said to them, </a:t>
            </a:r>
            <a:r>
              <a:rPr lang="en-US" sz="3600" dirty="0" smtClean="0">
                <a:ln>
                  <a:solidFill>
                    <a:sysClr val="windowText" lastClr="000000"/>
                  </a:solidFill>
                </a:ln>
                <a:solidFill>
                  <a:srgbClr val="FFFF00"/>
                </a:solidFill>
                <a:latin typeface="Arial Black" pitchFamily="34" charset="0"/>
              </a:rPr>
              <a:t>"Peace be to you."</a:t>
            </a:r>
            <a:r>
              <a:rPr lang="en-US" sz="3600" dirty="0" smtClean="0">
                <a:ln>
                  <a:solidFill>
                    <a:sysClr val="windowText" lastClr="000000"/>
                  </a:solidFill>
                </a:ln>
                <a:solidFill>
                  <a:schemeClr val="bg1"/>
                </a:solidFill>
                <a:latin typeface="Arial Black" pitchFamily="34" charset="0"/>
              </a:rPr>
              <a:t>  37 But </a:t>
            </a:r>
            <a:r>
              <a:rPr lang="en-US" sz="3600" dirty="0" smtClean="0">
                <a:ln>
                  <a:solidFill>
                    <a:sysClr val="windowText" lastClr="000000"/>
                  </a:solidFill>
                </a:ln>
                <a:solidFill>
                  <a:srgbClr val="FFFF00"/>
                </a:solidFill>
                <a:latin typeface="Arial Black" pitchFamily="34" charset="0"/>
              </a:rPr>
              <a:t>they were startled and frightened</a:t>
            </a:r>
            <a:r>
              <a:rPr lang="en-US" sz="3600" dirty="0" smtClean="0">
                <a:ln>
                  <a:solidFill>
                    <a:sysClr val="windowText" lastClr="000000"/>
                  </a:solidFill>
                </a:ln>
                <a:solidFill>
                  <a:schemeClr val="bg1"/>
                </a:solidFill>
                <a:latin typeface="Arial Black" pitchFamily="34" charset="0"/>
              </a:rPr>
              <a:t> </a:t>
            </a:r>
            <a:r>
              <a:rPr lang="en-US" sz="3600" dirty="0" smtClean="0">
                <a:ln>
                  <a:solidFill>
                    <a:sysClr val="windowText" lastClr="000000"/>
                  </a:solidFill>
                </a:ln>
                <a:solidFill>
                  <a:srgbClr val="FFFF00"/>
                </a:solidFill>
                <a:latin typeface="Arial Black" pitchFamily="34" charset="0"/>
              </a:rPr>
              <a:t>and thought that they were seeing a spirit.</a:t>
            </a:r>
            <a:r>
              <a:rPr lang="en-US" sz="3600" dirty="0" smtClean="0">
                <a:ln>
                  <a:solidFill>
                    <a:sysClr val="windowText" lastClr="000000"/>
                  </a:solidFill>
                </a:ln>
                <a:solidFill>
                  <a:schemeClr val="bg1"/>
                </a:solidFill>
                <a:latin typeface="Arial Black" pitchFamily="34" charset="0"/>
              </a:rPr>
              <a:t> 38 And He said to them, "Why are you troubled, and why do doubts arise in your hearts?  39 </a:t>
            </a:r>
            <a:r>
              <a:rPr lang="en-US" sz="3600" dirty="0" smtClean="0">
                <a:ln>
                  <a:solidFill>
                    <a:sysClr val="windowText" lastClr="000000"/>
                  </a:solidFill>
                </a:ln>
                <a:solidFill>
                  <a:srgbClr val="FFFF00"/>
                </a:solidFill>
                <a:latin typeface="Arial Black" pitchFamily="34" charset="0"/>
              </a:rPr>
              <a:t>"See My hands and My feet, </a:t>
            </a:r>
            <a:r>
              <a:rPr lang="en-US" sz="3600" dirty="0" smtClean="0">
                <a:ln>
                  <a:solidFill>
                    <a:sysClr val="windowText" lastClr="000000"/>
                  </a:solidFill>
                </a:ln>
                <a:solidFill>
                  <a:schemeClr val="bg1"/>
                </a:solidFill>
                <a:latin typeface="Arial Black" pitchFamily="34" charset="0"/>
              </a:rPr>
              <a:t>that it is I Myself; touch Me and see, for a spirit does not have flesh and bones as you see that I have."  40 And when He had said this</a:t>
            </a:r>
            <a:r>
              <a:rPr lang="en-US" sz="3600" dirty="0" smtClean="0">
                <a:ln>
                  <a:solidFill>
                    <a:sysClr val="windowText" lastClr="000000"/>
                  </a:solidFill>
                </a:ln>
                <a:solidFill>
                  <a:srgbClr val="FFFF00"/>
                </a:solidFill>
                <a:latin typeface="Arial Black" pitchFamily="34" charset="0"/>
              </a:rPr>
              <a:t>, He showed them His hands and His feet</a:t>
            </a:r>
            <a:r>
              <a:rPr lang="en-US" sz="3600" dirty="0" smtClean="0">
                <a:ln>
                  <a:solidFill>
                    <a:sysClr val="windowText" lastClr="000000"/>
                  </a:solidFill>
                </a:ln>
                <a:solidFill>
                  <a:schemeClr val="bg1"/>
                </a:solidFill>
                <a:latin typeface="Arial Black" pitchFamily="34" charset="0"/>
              </a:rPr>
              <a:t>. 41 While they still </a:t>
            </a:r>
            <a:r>
              <a:rPr lang="en-US" sz="3600" u="sng"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could not believe </a:t>
            </a:r>
            <a:r>
              <a:rPr lang="en-US" sz="3600" dirty="0" smtClean="0">
                <a:ln>
                  <a:solidFill>
                    <a:sysClr val="windowText" lastClr="000000"/>
                  </a:solidFill>
                </a:ln>
                <a:solidFill>
                  <a:schemeClr val="bg1"/>
                </a:solidFill>
                <a:latin typeface="Arial Black" pitchFamily="34" charset="0"/>
              </a:rPr>
              <a:t>it because of their joy and amazement, He said to them, "Have you anything here to eat?"  42 They gave Him a piece of a broiled fish; 43 and He took it and ate it before them.  NASU</a:t>
            </a:r>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5821363"/>
          </a:xfrm>
        </p:spPr>
        <p:txBody>
          <a:bodyPr>
            <a:normAutofit fontScale="77500" lnSpcReduction="20000"/>
          </a:bodyPr>
          <a:lstStyle/>
          <a:p>
            <a:r>
              <a:rPr lang="en-US" dirty="0" smtClean="0">
                <a:solidFill>
                  <a:schemeClr val="bg1"/>
                </a:solidFill>
                <a:latin typeface="Arial Black" pitchFamily="34" charset="0"/>
              </a:rPr>
              <a:t>John 20:19-23</a:t>
            </a:r>
          </a:p>
          <a:p>
            <a:r>
              <a:rPr lang="en-US" dirty="0" smtClean="0">
                <a:solidFill>
                  <a:schemeClr val="bg1"/>
                </a:solidFill>
                <a:latin typeface="Arial Black" pitchFamily="34" charset="0"/>
              </a:rPr>
              <a:t>19 So when it was evening on that day, the </a:t>
            </a:r>
            <a:r>
              <a:rPr lang="en-US" i="1" dirty="0" smtClean="0">
                <a:solidFill>
                  <a:schemeClr val="bg1"/>
                </a:solidFill>
                <a:effectLst>
                  <a:outerShdw blurRad="38100" dist="38100" dir="2700000" algn="tl">
                    <a:srgbClr val="000000">
                      <a:alpha val="43137"/>
                    </a:srgbClr>
                  </a:outerShdw>
                </a:effectLst>
                <a:latin typeface="Arial Black" pitchFamily="34" charset="0"/>
              </a:rPr>
              <a:t>first day of the week</a:t>
            </a:r>
            <a:r>
              <a:rPr lang="en-US" dirty="0" smtClean="0">
                <a:solidFill>
                  <a:schemeClr val="bg1"/>
                </a:solidFill>
                <a:latin typeface="Arial Black" pitchFamily="34" charset="0"/>
              </a:rPr>
              <a:t>, and when </a:t>
            </a:r>
            <a:r>
              <a:rPr lang="en-US" u="sng" dirty="0" smtClean="0">
                <a:solidFill>
                  <a:schemeClr val="bg1"/>
                </a:solidFill>
                <a:latin typeface="Arial Black" pitchFamily="34" charset="0"/>
              </a:rPr>
              <a:t>the doors were shut where the disciples were, for fear of the Jews</a:t>
            </a:r>
            <a:r>
              <a:rPr lang="en-US" dirty="0" smtClean="0">
                <a:solidFill>
                  <a:schemeClr val="bg1"/>
                </a:solidFill>
                <a:latin typeface="Arial Black" pitchFamily="34" charset="0"/>
              </a:rPr>
              <a:t>, Jesus came and stood in their midst and said to them, "Peace be with you."  20 And when He had said this, He showed them both His hands and His side. </a:t>
            </a:r>
            <a:r>
              <a:rPr lang="en-US" i="1" u="sng" dirty="0" smtClean="0">
                <a:solidFill>
                  <a:srgbClr val="FFFF00"/>
                </a:solidFill>
                <a:effectLst>
                  <a:outerShdw blurRad="38100" dist="38100" dir="2700000" algn="tl">
                    <a:srgbClr val="000000">
                      <a:alpha val="43137"/>
                    </a:srgbClr>
                  </a:outerShdw>
                </a:effectLst>
                <a:latin typeface="Arial Black" pitchFamily="34" charset="0"/>
              </a:rPr>
              <a:t>The disciples then rejoiced when they saw the Lord</a:t>
            </a:r>
            <a:r>
              <a:rPr lang="en-US" dirty="0" smtClean="0">
                <a:solidFill>
                  <a:schemeClr val="bg1"/>
                </a:solidFill>
                <a:latin typeface="Arial Black" pitchFamily="34" charset="0"/>
              </a:rPr>
              <a:t>. 21 So Jesus said to them again, </a:t>
            </a:r>
            <a:r>
              <a:rPr lang="en-US" dirty="0" smtClean="0">
                <a:solidFill>
                  <a:srgbClr val="FFFF00"/>
                </a:solidFill>
                <a:latin typeface="Arial Black" pitchFamily="34" charset="0"/>
              </a:rPr>
              <a:t>"Peace be with you; as the Father has sent Me, I also send you."</a:t>
            </a:r>
            <a:r>
              <a:rPr lang="en-US" dirty="0" smtClean="0">
                <a:solidFill>
                  <a:schemeClr val="bg1"/>
                </a:solidFill>
                <a:latin typeface="Arial Black" pitchFamily="34" charset="0"/>
              </a:rPr>
              <a:t>  22 And when He had said this, He breathed on them and said to them, </a:t>
            </a:r>
            <a:r>
              <a:rPr lang="en-US" dirty="0" smtClean="0">
                <a:solidFill>
                  <a:srgbClr val="FFFF00"/>
                </a:solidFill>
                <a:latin typeface="Arial Black" pitchFamily="34" charset="0"/>
              </a:rPr>
              <a:t>"Receive the Holy Spirit.  </a:t>
            </a:r>
            <a:r>
              <a:rPr lang="en-US" dirty="0" smtClean="0">
                <a:solidFill>
                  <a:schemeClr val="bg1"/>
                </a:solidFill>
                <a:latin typeface="Arial Black" pitchFamily="34" charset="0"/>
              </a:rPr>
              <a:t>23 "If you forgive the sins of any, their sins have been forgiven them; if you retain the sins of any, they have been retained.” NASU</a:t>
            </a:r>
          </a:p>
          <a:p>
            <a:endParaRPr lang="en-US" dirty="0">
              <a:solidFill>
                <a:schemeClr val="bg1"/>
              </a:solidFill>
              <a:latin typeface="Arial Black"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029200"/>
            <a:ext cx="8229600" cy="1143000"/>
          </a:xfrm>
        </p:spPr>
        <p:txBody>
          <a:bodyPr/>
          <a:lstStyle/>
          <a:p>
            <a:endParaRPr lang="en-US"/>
          </a:p>
        </p:txBody>
      </p:sp>
      <p:sp>
        <p:nvSpPr>
          <p:cNvPr id="3" name="Content Placeholder 2"/>
          <p:cNvSpPr>
            <a:spLocks noGrp="1"/>
          </p:cNvSpPr>
          <p:nvPr>
            <p:ph idx="1"/>
          </p:nvPr>
        </p:nvSpPr>
        <p:spPr>
          <a:xfrm>
            <a:off x="0" y="381000"/>
            <a:ext cx="8915400" cy="4449763"/>
          </a:xfrm>
        </p:spPr>
        <p:txBody>
          <a:bodyPr>
            <a:normAutofit/>
          </a:bodyPr>
          <a:lstStyle/>
          <a:p>
            <a:r>
              <a:rPr lang="en-US" sz="3000" b="1" dirty="0" smtClean="0">
                <a:solidFill>
                  <a:schemeClr val="bg1"/>
                </a:solidFill>
              </a:rPr>
              <a:t>John 20:24-25  24 But </a:t>
            </a:r>
            <a:r>
              <a:rPr lang="en-US" sz="3000" b="1" dirty="0" smtClean="0">
                <a:solidFill>
                  <a:srgbClr val="FFFF00"/>
                </a:solidFill>
              </a:rPr>
              <a:t>Thomas</a:t>
            </a:r>
            <a:r>
              <a:rPr lang="en-US" sz="3000" b="1" dirty="0" smtClean="0">
                <a:solidFill>
                  <a:schemeClr val="bg1"/>
                </a:solidFill>
              </a:rPr>
              <a:t>, one of the twelve, called </a:t>
            </a:r>
            <a:r>
              <a:rPr lang="en-US" sz="3000" b="1" dirty="0" err="1" smtClean="0">
                <a:solidFill>
                  <a:schemeClr val="bg1"/>
                </a:solidFill>
              </a:rPr>
              <a:t>Didymus</a:t>
            </a:r>
            <a:r>
              <a:rPr lang="en-US" sz="3000" b="1" dirty="0" smtClean="0">
                <a:solidFill>
                  <a:schemeClr val="bg1"/>
                </a:solidFill>
              </a:rPr>
              <a:t>, </a:t>
            </a:r>
            <a:r>
              <a:rPr lang="en-US" sz="3000" b="1" u="sng" dirty="0" smtClean="0">
                <a:solidFill>
                  <a:schemeClr val="bg1"/>
                </a:solidFill>
              </a:rPr>
              <a:t>was not with them when Jesus came</a:t>
            </a:r>
            <a:r>
              <a:rPr lang="en-US" sz="3000" b="1" dirty="0" smtClean="0">
                <a:solidFill>
                  <a:schemeClr val="bg1"/>
                </a:solidFill>
              </a:rPr>
              <a:t>. 25 So the other disciples were saying to him, "We have seen the Lord!" But he said to them, "Unless I see in His hands the imprint of the nails, and put my finger into the place of the nails, and put my hand into His side, I will not believe."  NASU</a:t>
            </a:r>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3810000" cy="1295400"/>
          </a:xfrm>
        </p:spPr>
        <p:txBody>
          <a:bodyPr>
            <a:normAutofit fontScale="90000"/>
          </a:bodyPr>
          <a:lstStyle/>
          <a:p>
            <a:r>
              <a:rPr lang="en-US" sz="5400" b="1" dirty="0" smtClean="0">
                <a:effectLst>
                  <a:outerShdw blurRad="38100" dist="38100" dir="2700000" algn="tl">
                    <a:srgbClr val="000000">
                      <a:alpha val="43137"/>
                    </a:srgbClr>
                  </a:outerShdw>
                </a:effectLst>
              </a:rPr>
              <a:t>Doubting </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Thomas?</a:t>
            </a:r>
            <a:endParaRPr lang="en-US" sz="5400" b="1" dirty="0">
              <a:effectLst>
                <a:outerShdw blurRad="38100" dist="38100" dir="2700000" algn="tl">
                  <a:srgbClr val="000000">
                    <a:alpha val="43137"/>
                  </a:srgbClr>
                </a:outerShdw>
              </a:effectLst>
            </a:endParaRPr>
          </a:p>
        </p:txBody>
      </p:sp>
      <p:pic>
        <p:nvPicPr>
          <p:cNvPr id="7" name="Content Placeholder 6" descr="StThomas-Cover.jpg"/>
          <p:cNvPicPr>
            <a:picLocks noGrp="1" noChangeAspect="1"/>
          </p:cNvPicPr>
          <p:nvPr>
            <p:ph sz="half" idx="1"/>
          </p:nvPr>
        </p:nvPicPr>
        <p:blipFill>
          <a:blip r:embed="rId2"/>
          <a:stretch>
            <a:fillRect/>
          </a:stretch>
        </p:blipFill>
        <p:spPr>
          <a:xfrm>
            <a:off x="228600" y="1981200"/>
            <a:ext cx="3935445" cy="3962400"/>
          </a:xfrm>
        </p:spPr>
      </p:pic>
      <p:sp>
        <p:nvSpPr>
          <p:cNvPr id="6" name="Content Placeholder 5"/>
          <p:cNvSpPr>
            <a:spLocks noGrp="1"/>
          </p:cNvSpPr>
          <p:nvPr>
            <p:ph sz="half" idx="2"/>
          </p:nvPr>
        </p:nvSpPr>
        <p:spPr>
          <a:xfrm>
            <a:off x="4267200" y="457200"/>
            <a:ext cx="4648200" cy="6172200"/>
          </a:xfrm>
        </p:spPr>
        <p:txBody>
          <a:bodyPr>
            <a:normAutofit fontScale="85000" lnSpcReduction="10000"/>
          </a:bodyPr>
          <a:lstStyle/>
          <a:p>
            <a:r>
              <a:rPr lang="en-US" b="1" dirty="0" smtClean="0">
                <a:latin typeface="Arial Black" pitchFamily="34" charset="0"/>
              </a:rPr>
              <a:t>John 11:16  Therefore Thomas, who is called </a:t>
            </a:r>
            <a:r>
              <a:rPr lang="en-US" b="1" dirty="0" err="1" smtClean="0">
                <a:latin typeface="Arial Black" pitchFamily="34" charset="0"/>
              </a:rPr>
              <a:t>Didymus</a:t>
            </a:r>
            <a:r>
              <a:rPr lang="en-US" b="1" dirty="0" smtClean="0">
                <a:latin typeface="Arial Black" pitchFamily="34" charset="0"/>
              </a:rPr>
              <a:t>, said to his fellow disciples, </a:t>
            </a:r>
            <a:r>
              <a:rPr lang="en-US" b="1" dirty="0" smtClean="0">
                <a:solidFill>
                  <a:srgbClr val="0000FF"/>
                </a:solidFill>
                <a:latin typeface="Arial Black" pitchFamily="34" charset="0"/>
              </a:rPr>
              <a:t>"Let us also go, so that we may die with Him."</a:t>
            </a:r>
            <a:r>
              <a:rPr lang="en-US" b="1" dirty="0" smtClean="0">
                <a:latin typeface="Arial Black" pitchFamily="34" charset="0"/>
              </a:rPr>
              <a:t>  NASU</a:t>
            </a:r>
          </a:p>
          <a:p>
            <a:endParaRPr lang="en-US" b="1" dirty="0" smtClean="0">
              <a:latin typeface="Arial Black" pitchFamily="34" charset="0"/>
            </a:endParaRPr>
          </a:p>
          <a:p>
            <a:r>
              <a:rPr lang="en-US" b="1" dirty="0" smtClean="0">
                <a:latin typeface="Arial Black" pitchFamily="34" charset="0"/>
              </a:rPr>
              <a:t>John 14:5-6</a:t>
            </a:r>
          </a:p>
          <a:p>
            <a:r>
              <a:rPr lang="en-US" b="1" dirty="0" smtClean="0">
                <a:latin typeface="Arial Black" pitchFamily="34" charset="0"/>
              </a:rPr>
              <a:t> 5 Thomas said to Him, </a:t>
            </a:r>
            <a:r>
              <a:rPr lang="en-US" b="1" dirty="0" smtClean="0">
                <a:solidFill>
                  <a:srgbClr val="0000FF"/>
                </a:solidFill>
                <a:latin typeface="Arial Black" pitchFamily="34" charset="0"/>
              </a:rPr>
              <a:t>"Lord, we do not know where You are going, how do we know the way?" </a:t>
            </a:r>
            <a:r>
              <a:rPr lang="en-US" b="1" dirty="0" smtClean="0">
                <a:latin typeface="Arial Black" pitchFamily="34" charset="0"/>
              </a:rPr>
              <a:t>6 Jesus said to him, </a:t>
            </a:r>
            <a:r>
              <a:rPr lang="en-US" b="1" dirty="0" smtClean="0">
                <a:solidFill>
                  <a:srgbClr val="FF0000"/>
                </a:solidFill>
                <a:latin typeface="Arial Black" pitchFamily="34" charset="0"/>
              </a:rPr>
              <a:t>"I am the way, and the truth, and the life; no one comes to the Father but through Me.”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029200"/>
            <a:ext cx="8229600" cy="1143000"/>
          </a:xfrm>
        </p:spPr>
        <p:txBody>
          <a:bodyPr/>
          <a:lstStyle/>
          <a:p>
            <a:endParaRPr lang="en-US"/>
          </a:p>
        </p:txBody>
      </p:sp>
      <p:sp>
        <p:nvSpPr>
          <p:cNvPr id="3" name="Content Placeholder 2"/>
          <p:cNvSpPr>
            <a:spLocks noGrp="1"/>
          </p:cNvSpPr>
          <p:nvPr>
            <p:ph idx="1"/>
          </p:nvPr>
        </p:nvSpPr>
        <p:spPr>
          <a:xfrm>
            <a:off x="0" y="381000"/>
            <a:ext cx="8915400" cy="4449763"/>
          </a:xfrm>
        </p:spPr>
        <p:txBody>
          <a:bodyPr>
            <a:normAutofit/>
          </a:bodyPr>
          <a:lstStyle/>
          <a:p>
            <a:r>
              <a:rPr lang="en-US" sz="3000" b="1" dirty="0" smtClean="0">
                <a:solidFill>
                  <a:schemeClr val="bg1"/>
                </a:solidFill>
              </a:rPr>
              <a:t>John 20:24-25  24 But </a:t>
            </a:r>
            <a:r>
              <a:rPr lang="en-US" sz="3000" b="1" dirty="0" smtClean="0">
                <a:solidFill>
                  <a:srgbClr val="FFFF00"/>
                </a:solidFill>
              </a:rPr>
              <a:t>Thomas</a:t>
            </a:r>
            <a:r>
              <a:rPr lang="en-US" sz="3000" b="1" dirty="0" smtClean="0">
                <a:solidFill>
                  <a:schemeClr val="bg1"/>
                </a:solidFill>
              </a:rPr>
              <a:t>, one of the twelve, called </a:t>
            </a:r>
            <a:r>
              <a:rPr lang="en-US" sz="3000" b="1" dirty="0" err="1" smtClean="0">
                <a:solidFill>
                  <a:schemeClr val="bg1"/>
                </a:solidFill>
              </a:rPr>
              <a:t>Didymus</a:t>
            </a:r>
            <a:r>
              <a:rPr lang="en-US" sz="3000" b="1" dirty="0" smtClean="0">
                <a:solidFill>
                  <a:schemeClr val="bg1"/>
                </a:solidFill>
              </a:rPr>
              <a:t>, was not with them when Jesus came. 25 So the other disciples were saying to him, </a:t>
            </a:r>
            <a:r>
              <a:rPr lang="en-US" sz="3000" b="1" dirty="0" smtClean="0">
                <a:solidFill>
                  <a:srgbClr val="FFFF00"/>
                </a:solidFill>
              </a:rPr>
              <a:t>"We have seen the Lord!" </a:t>
            </a:r>
            <a:r>
              <a:rPr lang="en-US" sz="3000" b="1" dirty="0" smtClean="0">
                <a:solidFill>
                  <a:schemeClr val="bg1"/>
                </a:solidFill>
              </a:rPr>
              <a:t>But he said to them, </a:t>
            </a:r>
            <a:r>
              <a:rPr lang="en-US" sz="3000" b="1" i="1" dirty="0" smtClean="0">
                <a:solidFill>
                  <a:srgbClr val="FFFF00"/>
                </a:solidFill>
                <a:effectLst>
                  <a:outerShdw blurRad="38100" dist="38100" dir="2700000" algn="tl">
                    <a:srgbClr val="000000">
                      <a:alpha val="43137"/>
                    </a:srgbClr>
                  </a:outerShdw>
                </a:effectLst>
              </a:rPr>
              <a:t>"Unless I see in His hands the imprint of the nails, and put my finger into the place of the nails, and put my hand into His side, I will not believe."</a:t>
            </a:r>
            <a:r>
              <a:rPr lang="en-US" sz="3000" b="1" dirty="0" smtClean="0">
                <a:solidFill>
                  <a:schemeClr val="bg1"/>
                </a:solidFill>
                <a:effectLst>
                  <a:outerShdw blurRad="38100" dist="38100" dir="2700000" algn="tl">
                    <a:srgbClr val="000000">
                      <a:alpha val="43137"/>
                    </a:srgbClr>
                  </a:outerShdw>
                </a:effectLst>
              </a:rPr>
              <a:t>  </a:t>
            </a:r>
            <a:r>
              <a:rPr lang="en-US" sz="3000" b="1" dirty="0" smtClean="0">
                <a:solidFill>
                  <a:schemeClr val="bg1"/>
                </a:solidFill>
              </a:rPr>
              <a:t>NASU</a:t>
            </a:r>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FF00"/>
                </a:solidFill>
              </a:rPr>
              <a:t>HEROES OF FAITH</a:t>
            </a:r>
            <a:endParaRPr lang="en-US" sz="6000" b="1" dirty="0">
              <a:solidFill>
                <a:srgbClr val="FFFF00"/>
              </a:solidFill>
            </a:endParaRPr>
          </a:p>
        </p:txBody>
      </p:sp>
      <p:sp>
        <p:nvSpPr>
          <p:cNvPr id="3" name="Content Placeholder 2"/>
          <p:cNvSpPr>
            <a:spLocks noGrp="1"/>
          </p:cNvSpPr>
          <p:nvPr>
            <p:ph idx="1"/>
          </p:nvPr>
        </p:nvSpPr>
        <p:spPr/>
        <p:txBody>
          <a:bodyPr>
            <a:normAutofit/>
          </a:bodyPr>
          <a:lstStyle/>
          <a:p>
            <a:pPr algn="ctr"/>
            <a:r>
              <a:rPr lang="en-US" sz="5400" b="1" dirty="0" smtClean="0">
                <a:solidFill>
                  <a:srgbClr val="FFFFFF"/>
                </a:solidFill>
              </a:rPr>
              <a:t>ABRAHAM</a:t>
            </a:r>
          </a:p>
          <a:p>
            <a:pPr algn="ctr"/>
            <a:r>
              <a:rPr lang="en-US" sz="5400" b="1" dirty="0" smtClean="0">
                <a:solidFill>
                  <a:srgbClr val="FFFFFF"/>
                </a:solidFill>
              </a:rPr>
              <a:t>DAVID</a:t>
            </a:r>
          </a:p>
          <a:p>
            <a:pPr algn="ctr"/>
            <a:r>
              <a:rPr lang="en-US" sz="5400" b="1" dirty="0" smtClean="0">
                <a:solidFill>
                  <a:srgbClr val="FFFFFF"/>
                </a:solidFill>
              </a:rPr>
              <a:t>APOSTLES</a:t>
            </a:r>
            <a:endParaRPr lang="en-US" sz="5400" b="1" dirty="0">
              <a:solidFill>
                <a:srgbClr val="FFFFFF"/>
              </a:solidFill>
            </a:endParaRPr>
          </a:p>
        </p:txBody>
      </p:sp>
    </p:spTree>
    <p:extLst>
      <p:ext uri="{BB962C8B-B14F-4D97-AF65-F5344CB8AC3E}">
        <p14:creationId xmlns:p14="http://schemas.microsoft.com/office/powerpoint/2010/main" val="1365200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133600"/>
            <a:ext cx="8229600" cy="4525963"/>
          </a:xfrm>
        </p:spPr>
        <p:txBody>
          <a:bodyPr>
            <a:normAutofit/>
          </a:bodyPr>
          <a:lstStyle/>
          <a:p>
            <a:pPr algn="ctr"/>
            <a:r>
              <a:rPr lang="en-US" sz="6000" b="1" dirty="0" smtClean="0">
                <a:solidFill>
                  <a:schemeClr val="bg1"/>
                </a:solidFill>
              </a:rPr>
              <a:t>TOOL</a:t>
            </a:r>
          </a:p>
          <a:p>
            <a:pPr algn="ctr"/>
            <a:r>
              <a:rPr lang="en-US" sz="6000" b="1" dirty="0" smtClean="0">
                <a:solidFill>
                  <a:schemeClr val="bg1"/>
                </a:solidFill>
              </a:rPr>
              <a:t>TRAIT</a:t>
            </a:r>
          </a:p>
          <a:p>
            <a:pPr algn="ctr"/>
            <a:r>
              <a:rPr lang="en-US" sz="6000" b="1" dirty="0" smtClean="0">
                <a:solidFill>
                  <a:srgbClr val="FFFF00"/>
                </a:solidFill>
              </a:rPr>
              <a:t>TRUST</a:t>
            </a:r>
            <a:endParaRPr lang="en-US" sz="6000" b="1" dirty="0">
              <a:solidFill>
                <a:srgbClr val="FFFF00"/>
              </a:solidFill>
            </a:endParaRPr>
          </a:p>
        </p:txBody>
      </p:sp>
    </p:spTree>
    <p:extLst>
      <p:ext uri="{BB962C8B-B14F-4D97-AF65-F5344CB8AC3E}">
        <p14:creationId xmlns:p14="http://schemas.microsoft.com/office/powerpoint/2010/main" val="1433134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8915400" cy="4525963"/>
          </a:xfrm>
        </p:spPr>
        <p:txBody>
          <a:bodyPr>
            <a:normAutofit fontScale="92500" lnSpcReduction="20000"/>
          </a:bodyPr>
          <a:lstStyle/>
          <a:p>
            <a:r>
              <a:rPr lang="en-US" dirty="0" smtClean="0">
                <a:solidFill>
                  <a:schemeClr val="bg1"/>
                </a:solidFill>
                <a:latin typeface="Arial Black" pitchFamily="34" charset="0"/>
              </a:rPr>
              <a:t>John 20:26-</a:t>
            </a:r>
            <a:r>
              <a:rPr lang="en-US" dirty="0" smtClean="0">
                <a:solidFill>
                  <a:schemeClr val="bg1"/>
                </a:solidFill>
                <a:latin typeface="Arial Black" pitchFamily="34" charset="0"/>
              </a:rPr>
              <a:t>27</a:t>
            </a:r>
            <a:endParaRPr lang="en-US" dirty="0" smtClean="0">
              <a:solidFill>
                <a:schemeClr val="bg1"/>
              </a:solidFill>
              <a:latin typeface="Arial Black" pitchFamily="34" charset="0"/>
            </a:endParaRPr>
          </a:p>
          <a:p>
            <a:r>
              <a:rPr lang="en-US" dirty="0" smtClean="0">
                <a:solidFill>
                  <a:schemeClr val="bg1"/>
                </a:solidFill>
                <a:latin typeface="Arial Black" pitchFamily="34" charset="0"/>
              </a:rPr>
              <a:t>26 After eight days His disciples were again inside, and Thomas with them. Jesus came, the doors having been shut, and stood in their midst and said, "Peace be with you."  27 Then He said to Thomas, </a:t>
            </a:r>
            <a:r>
              <a:rPr lang="en-US" dirty="0" smtClean="0">
                <a:solidFill>
                  <a:srgbClr val="FFFF00"/>
                </a:solidFill>
                <a:latin typeface="Arial Black" pitchFamily="34" charset="0"/>
              </a:rPr>
              <a:t>"Reach here with your finger, and see My hands; </a:t>
            </a:r>
            <a:r>
              <a:rPr lang="en-US" dirty="0" smtClean="0">
                <a:solidFill>
                  <a:schemeClr val="bg1"/>
                </a:solidFill>
                <a:latin typeface="Arial Black" pitchFamily="34" charset="0"/>
              </a:rPr>
              <a:t>and reach here your hand and put it into My side; and </a:t>
            </a:r>
            <a:r>
              <a:rPr lang="en-US" dirty="0" smtClean="0">
                <a:solidFill>
                  <a:srgbClr val="FFFF00"/>
                </a:solidFill>
                <a:latin typeface="Arial Black" pitchFamily="34" charset="0"/>
              </a:rPr>
              <a:t>do not be unbelieving, but believing.</a:t>
            </a:r>
            <a:r>
              <a:rPr lang="en-US" dirty="0" smtClean="0">
                <a:solidFill>
                  <a:schemeClr val="bg1"/>
                </a:solidFill>
                <a:latin typeface="Arial Black" pitchFamily="34" charset="0"/>
              </a:rPr>
              <a:t>"  </a:t>
            </a:r>
            <a:r>
              <a:rPr lang="en-US" dirty="0" smtClean="0">
                <a:solidFill>
                  <a:schemeClr val="bg1"/>
                </a:solidFill>
                <a:latin typeface="Arial Black" pitchFamily="34" charset="0"/>
              </a:rPr>
              <a:t>NASU</a:t>
            </a:r>
            <a:endParaRPr lang="en-US" dirty="0" smtClean="0">
              <a:solidFill>
                <a:schemeClr val="bg1"/>
              </a:solidFill>
              <a:latin typeface="Arial Black"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Black"/>
                <a:cs typeface="Arial Black"/>
              </a:rPr>
              <a:t>THOMAS</a:t>
            </a:r>
            <a:endParaRPr lang="en-US" dirty="0">
              <a:solidFill>
                <a:srgbClr val="FFFF00"/>
              </a:solidFill>
              <a:latin typeface="Arial Black"/>
              <a:cs typeface="Arial Black"/>
            </a:endParaRPr>
          </a:p>
        </p:txBody>
      </p:sp>
      <p:sp>
        <p:nvSpPr>
          <p:cNvPr id="3" name="Content Placeholder 2"/>
          <p:cNvSpPr>
            <a:spLocks noGrp="1"/>
          </p:cNvSpPr>
          <p:nvPr>
            <p:ph idx="1"/>
          </p:nvPr>
        </p:nvSpPr>
        <p:spPr>
          <a:xfrm>
            <a:off x="76200" y="1752600"/>
            <a:ext cx="8915400" cy="3916363"/>
          </a:xfrm>
        </p:spPr>
        <p:txBody>
          <a:bodyPr>
            <a:normAutofit/>
          </a:bodyPr>
          <a:lstStyle/>
          <a:p>
            <a:pPr algn="ctr"/>
            <a:r>
              <a:rPr lang="en-US" sz="4400" dirty="0" smtClean="0">
                <a:solidFill>
                  <a:schemeClr val="bg1"/>
                </a:solidFill>
                <a:latin typeface="Arial Black" pitchFamily="34" charset="0"/>
              </a:rPr>
              <a:t>John 20:</a:t>
            </a:r>
            <a:r>
              <a:rPr lang="en-US" sz="4400" dirty="0" smtClean="0">
                <a:solidFill>
                  <a:schemeClr val="bg1"/>
                </a:solidFill>
                <a:latin typeface="Arial Black" pitchFamily="34" charset="0"/>
              </a:rPr>
              <a:t>28</a:t>
            </a:r>
            <a:endParaRPr lang="en-US" sz="4400" dirty="0" smtClean="0">
              <a:solidFill>
                <a:schemeClr val="bg1"/>
              </a:solidFill>
              <a:latin typeface="Arial Black" pitchFamily="34" charset="0"/>
            </a:endParaRPr>
          </a:p>
          <a:p>
            <a:pPr algn="ctr"/>
            <a:r>
              <a:rPr lang="en-US" sz="4400" dirty="0" smtClean="0">
                <a:solidFill>
                  <a:schemeClr val="bg1"/>
                </a:solidFill>
                <a:latin typeface="Arial Black" pitchFamily="34" charset="0"/>
              </a:rPr>
              <a:t>Thomas </a:t>
            </a:r>
            <a:r>
              <a:rPr lang="en-US" sz="4400" dirty="0" smtClean="0">
                <a:solidFill>
                  <a:schemeClr val="bg1"/>
                </a:solidFill>
                <a:latin typeface="Arial Black" pitchFamily="34" charset="0"/>
              </a:rPr>
              <a:t>answered and said to Him, </a:t>
            </a:r>
            <a:r>
              <a:rPr lang="en-US" sz="4400" i="1" dirty="0" smtClean="0">
                <a:solidFill>
                  <a:srgbClr val="FFFF00"/>
                </a:solidFill>
                <a:effectLst>
                  <a:outerShdw blurRad="38100" dist="38100" dir="2700000" algn="tl">
                    <a:srgbClr val="000000">
                      <a:alpha val="43137"/>
                    </a:srgbClr>
                  </a:outerShdw>
                </a:effectLst>
                <a:latin typeface="Arial Black" pitchFamily="34" charset="0"/>
              </a:rPr>
              <a:t>"My Lord and my God</a:t>
            </a:r>
            <a:r>
              <a:rPr lang="en-US" sz="4400" i="1" dirty="0" smtClean="0">
                <a:solidFill>
                  <a:srgbClr val="FFFF00"/>
                </a:solidFill>
                <a:effectLst>
                  <a:outerShdw blurRad="38100" dist="38100" dir="2700000" algn="tl">
                    <a:srgbClr val="000000">
                      <a:alpha val="43137"/>
                    </a:srgbClr>
                  </a:outerShdw>
                </a:effectLst>
                <a:latin typeface="Arial Black" pitchFamily="34" charset="0"/>
              </a:rPr>
              <a:t>!” </a:t>
            </a:r>
            <a:r>
              <a:rPr lang="en-US" sz="4400" dirty="0" smtClean="0">
                <a:solidFill>
                  <a:schemeClr val="bg1"/>
                </a:solidFill>
                <a:latin typeface="Arial Black" pitchFamily="34" charset="0"/>
              </a:rPr>
              <a:t>NASU</a:t>
            </a:r>
            <a:endParaRPr lang="en-US" sz="4400" dirty="0" smtClean="0">
              <a:solidFill>
                <a:schemeClr val="bg1"/>
              </a:solidFill>
              <a:latin typeface="Arial Black" pitchFamily="34" charset="0"/>
            </a:endParaRPr>
          </a:p>
          <a:p>
            <a:endParaRPr lang="en-US" dirty="0"/>
          </a:p>
        </p:txBody>
      </p:sp>
    </p:spTree>
    <p:extLst>
      <p:ext uri="{BB962C8B-B14F-4D97-AF65-F5344CB8AC3E}">
        <p14:creationId xmlns:p14="http://schemas.microsoft.com/office/powerpoint/2010/main" val="1901492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Arial Black"/>
                <a:cs typeface="Arial Black"/>
              </a:rPr>
              <a:t>PETER</a:t>
            </a:r>
            <a:endParaRPr lang="en-US" dirty="0">
              <a:solidFill>
                <a:srgbClr val="FFFF00"/>
              </a:solidFill>
              <a:latin typeface="Arial Black"/>
              <a:cs typeface="Arial Black"/>
            </a:endParaRPr>
          </a:p>
        </p:txBody>
      </p:sp>
      <p:sp>
        <p:nvSpPr>
          <p:cNvPr id="3" name="Content Placeholder 2"/>
          <p:cNvSpPr>
            <a:spLocks noGrp="1"/>
          </p:cNvSpPr>
          <p:nvPr>
            <p:ph idx="1"/>
          </p:nvPr>
        </p:nvSpPr>
        <p:spPr>
          <a:xfrm>
            <a:off x="76200" y="1066800"/>
            <a:ext cx="8915400" cy="3916363"/>
          </a:xfrm>
        </p:spPr>
        <p:txBody>
          <a:bodyPr>
            <a:normAutofit/>
          </a:bodyPr>
          <a:lstStyle/>
          <a:p>
            <a:pPr algn="ctr"/>
            <a:r>
              <a:rPr lang="en-US" sz="4000" b="1" dirty="0">
                <a:solidFill>
                  <a:schemeClr val="bg1"/>
                </a:solidFill>
              </a:rPr>
              <a:t>Matthew 16:15-16</a:t>
            </a:r>
          </a:p>
          <a:p>
            <a:pPr algn="ctr"/>
            <a:r>
              <a:rPr lang="en-US" sz="4000" b="1" baseline="30000" dirty="0" smtClean="0">
                <a:solidFill>
                  <a:schemeClr val="bg1"/>
                </a:solidFill>
              </a:rPr>
              <a:t>15</a:t>
            </a:r>
            <a:r>
              <a:rPr lang="en-US" sz="4000" b="1" dirty="0" smtClean="0">
                <a:solidFill>
                  <a:schemeClr val="bg1"/>
                </a:solidFill>
              </a:rPr>
              <a:t> </a:t>
            </a:r>
            <a:r>
              <a:rPr lang="en-US" sz="4000" b="1" dirty="0">
                <a:solidFill>
                  <a:schemeClr val="bg1"/>
                </a:solidFill>
              </a:rPr>
              <a:t>He </a:t>
            </a:r>
            <a:r>
              <a:rPr lang="en-US" sz="4000" b="1" dirty="0" smtClean="0">
                <a:solidFill>
                  <a:schemeClr val="bg1"/>
                </a:solidFill>
              </a:rPr>
              <a:t>said </a:t>
            </a:r>
            <a:r>
              <a:rPr lang="en-US" sz="4000" b="1" dirty="0">
                <a:solidFill>
                  <a:schemeClr val="bg1"/>
                </a:solidFill>
              </a:rPr>
              <a:t>to them, “But who do you say that I am?” </a:t>
            </a:r>
            <a:r>
              <a:rPr lang="en-US" sz="4000" b="1" baseline="30000" dirty="0">
                <a:solidFill>
                  <a:schemeClr val="bg1"/>
                </a:solidFill>
              </a:rPr>
              <a:t>16</a:t>
            </a:r>
            <a:r>
              <a:rPr lang="en-US" sz="4000" b="1" dirty="0">
                <a:solidFill>
                  <a:schemeClr val="bg1"/>
                </a:solidFill>
              </a:rPr>
              <a:t> Simon Peter answered, </a:t>
            </a:r>
            <a:r>
              <a:rPr lang="en-US" sz="4000" b="1" dirty="0">
                <a:solidFill>
                  <a:srgbClr val="FFFF00"/>
                </a:solidFill>
              </a:rPr>
              <a:t>“You are the Christ, the Son of the living God.</a:t>
            </a:r>
            <a:r>
              <a:rPr lang="en-US" sz="4000" b="1" dirty="0" smtClean="0">
                <a:solidFill>
                  <a:srgbClr val="FFFF00"/>
                </a:solidFill>
              </a:rPr>
              <a:t>”</a:t>
            </a:r>
            <a:endParaRPr lang="en-US" sz="4000" b="1" dirty="0">
              <a:solidFill>
                <a:srgbClr val="FFFF00"/>
              </a:solidFill>
            </a:endParaRPr>
          </a:p>
        </p:txBody>
      </p:sp>
    </p:spTree>
    <p:extLst>
      <p:ext uri="{BB962C8B-B14F-4D97-AF65-F5344CB8AC3E}">
        <p14:creationId xmlns:p14="http://schemas.microsoft.com/office/powerpoint/2010/main" val="2068204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8795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
            <a:ext cx="8763000" cy="5897563"/>
          </a:xfrm>
        </p:spPr>
        <p:txBody>
          <a:bodyPr>
            <a:normAutofit/>
          </a:bodyPr>
          <a:lstStyle/>
          <a:p>
            <a:r>
              <a:rPr lang="en-US" dirty="0" smtClean="0">
                <a:ln>
                  <a:solidFill>
                    <a:sysClr val="windowText" lastClr="000000"/>
                  </a:solidFill>
                </a:ln>
                <a:solidFill>
                  <a:schemeClr val="bg1"/>
                </a:solidFill>
                <a:latin typeface="Arial Black" pitchFamily="34" charset="0"/>
              </a:rPr>
              <a:t>Acts 1:21-22</a:t>
            </a:r>
          </a:p>
          <a:p>
            <a:r>
              <a:rPr lang="en-US" dirty="0" smtClean="0">
                <a:ln>
                  <a:solidFill>
                    <a:sysClr val="windowText" lastClr="000000"/>
                  </a:solidFill>
                </a:ln>
                <a:solidFill>
                  <a:schemeClr val="bg1"/>
                </a:solidFill>
                <a:latin typeface="Arial Black" pitchFamily="34" charset="0"/>
              </a:rPr>
              <a:t>21 "Therefore it is necessary that of the men who have accompanied us all the time that the Lord Jesus went in and out among us —  22 beginning with the baptism of John until the day that He was taken up from us — </a:t>
            </a:r>
            <a:r>
              <a:rPr lang="en-US" dirty="0" smtClean="0">
                <a:ln>
                  <a:solidFill>
                    <a:sysClr val="windowText" lastClr="000000"/>
                  </a:solidFill>
                </a:ln>
                <a:solidFill>
                  <a:srgbClr val="FFFF00"/>
                </a:solidFill>
                <a:latin typeface="Arial Black" pitchFamily="34" charset="0"/>
              </a:rPr>
              <a:t>one of these must become a witness with us of His resurrection.”  </a:t>
            </a:r>
            <a:r>
              <a:rPr lang="en-US" dirty="0" smtClean="0">
                <a:ln>
                  <a:solidFill>
                    <a:sysClr val="windowText" lastClr="000000"/>
                  </a:solidFill>
                </a:ln>
                <a:solidFill>
                  <a:schemeClr val="bg1"/>
                </a:solidFill>
                <a:latin typeface="Arial Black" pitchFamily="34" charset="0"/>
              </a:rPr>
              <a:t>NASU</a:t>
            </a:r>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8991600" cy="5181600"/>
          </a:xfrm>
        </p:spPr>
        <p:txBody>
          <a:bodyPr>
            <a:normAutofit/>
          </a:bodyPr>
          <a:lstStyle/>
          <a:p>
            <a:r>
              <a:rPr lang="en-US" sz="4000" b="1" dirty="0" smtClean="0"/>
              <a:t>2 Peter 1:16</a:t>
            </a:r>
          </a:p>
          <a:p>
            <a:r>
              <a:rPr lang="en-US" sz="4000" b="1" dirty="0" smtClean="0"/>
              <a:t>16 For we did not follow cleverly devised tales when we made known to you the power and coming of our Lord Jesus Christ, but </a:t>
            </a:r>
            <a:r>
              <a:rPr lang="en-US" sz="4000" b="1" dirty="0" smtClean="0">
                <a:solidFill>
                  <a:srgbClr val="FF0000"/>
                </a:solidFill>
              </a:rPr>
              <a:t>we were eyewitnesses of His majesty</a:t>
            </a:r>
            <a:r>
              <a:rPr lang="en-US" sz="4000" b="1" dirty="0" smtClean="0"/>
              <a:t>. </a:t>
            </a:r>
          </a:p>
          <a:p>
            <a:r>
              <a:rPr lang="en-US" sz="4000" b="1" dirty="0" smtClean="0"/>
              <a:t>NASU </a:t>
            </a:r>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410200"/>
            <a:ext cx="8001000" cy="5334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THEIR TOUCH, OUR TRUST</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52400"/>
            <a:ext cx="8991600" cy="5181600"/>
          </a:xfrm>
        </p:spPr>
        <p:txBody>
          <a:bodyPr>
            <a:normAutofit fontScale="92500" lnSpcReduction="20000"/>
          </a:bodyPr>
          <a:lstStyle/>
          <a:p>
            <a:r>
              <a:rPr lang="en-US" b="1" dirty="0" smtClean="0"/>
              <a:t>1 John 1:1-4</a:t>
            </a:r>
          </a:p>
          <a:p>
            <a:r>
              <a:rPr lang="en-US" b="1" dirty="0" smtClean="0"/>
              <a:t>1 What was from the beginning, what we </a:t>
            </a:r>
            <a:r>
              <a:rPr lang="en-US" b="1" dirty="0" smtClean="0">
                <a:solidFill>
                  <a:srgbClr val="FF0000"/>
                </a:solidFill>
              </a:rPr>
              <a:t>have heard</a:t>
            </a:r>
            <a:r>
              <a:rPr lang="en-US" b="1" dirty="0" smtClean="0"/>
              <a:t>, what we have </a:t>
            </a:r>
            <a:r>
              <a:rPr lang="en-US" b="1" dirty="0" smtClean="0">
                <a:solidFill>
                  <a:srgbClr val="FF0000"/>
                </a:solidFill>
              </a:rPr>
              <a:t>seen</a:t>
            </a:r>
            <a:r>
              <a:rPr lang="en-US" b="1" dirty="0" smtClean="0"/>
              <a:t> </a:t>
            </a:r>
            <a:r>
              <a:rPr lang="en-US" b="1" dirty="0" smtClean="0">
                <a:solidFill>
                  <a:srgbClr val="FF0000"/>
                </a:solidFill>
              </a:rPr>
              <a:t>with our eyes</a:t>
            </a:r>
            <a:r>
              <a:rPr lang="en-US" b="1" dirty="0" smtClean="0"/>
              <a:t>, what we have </a:t>
            </a:r>
            <a:r>
              <a:rPr lang="en-US" b="1" dirty="0" smtClean="0">
                <a:solidFill>
                  <a:srgbClr val="FF0000"/>
                </a:solidFill>
              </a:rPr>
              <a:t>looked at </a:t>
            </a:r>
            <a:r>
              <a:rPr lang="en-US" b="1" dirty="0" smtClean="0"/>
              <a:t>and </a:t>
            </a:r>
            <a:r>
              <a:rPr lang="en-US" b="1" u="sng" dirty="0" smtClean="0">
                <a:solidFill>
                  <a:srgbClr val="FF0000"/>
                </a:solidFill>
              </a:rPr>
              <a:t>touched with our hands</a:t>
            </a:r>
            <a:r>
              <a:rPr lang="en-US" b="1" dirty="0" smtClean="0"/>
              <a:t>, concerning the Word of Life —  2 and the life was manifested, and </a:t>
            </a:r>
            <a:r>
              <a:rPr lang="en-US" b="1" dirty="0" smtClean="0">
                <a:solidFill>
                  <a:srgbClr val="FF0000"/>
                </a:solidFill>
              </a:rPr>
              <a:t>we have seen </a:t>
            </a:r>
            <a:r>
              <a:rPr lang="en-US" b="1" dirty="0" smtClean="0"/>
              <a:t>and testify and proclaim to you the eternal life, which was with the Father and was manifested to us —  3 </a:t>
            </a:r>
            <a:r>
              <a:rPr lang="en-US" b="1" dirty="0" smtClean="0">
                <a:solidFill>
                  <a:srgbClr val="FF0000"/>
                </a:solidFill>
              </a:rPr>
              <a:t>what we have seen and heard </a:t>
            </a:r>
            <a:r>
              <a:rPr lang="en-US" b="1" i="1" u="sng" dirty="0" smtClean="0">
                <a:effectLst>
                  <a:outerShdw blurRad="38100" dist="38100" dir="2700000" algn="tl">
                    <a:srgbClr val="000000">
                      <a:alpha val="43137"/>
                    </a:srgbClr>
                  </a:outerShdw>
                </a:effectLst>
              </a:rPr>
              <a:t>we proclaim to you also</a:t>
            </a:r>
            <a:r>
              <a:rPr lang="en-US" b="1" dirty="0" smtClean="0"/>
              <a:t>, so that you too may have fellowship with us; and indeed our fellowship is with the Father, and with His Son Jesus Christ. 4 These things we write, so that our joy may be made complete. NASU</a:t>
            </a:r>
          </a:p>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79637"/>
            <a:ext cx="8229600" cy="4525963"/>
          </a:xfrm>
        </p:spPr>
        <p:txBody>
          <a:bodyPr>
            <a:normAutofit/>
          </a:bodyPr>
          <a:lstStyle/>
          <a:p>
            <a:pPr algn="ctr"/>
            <a:r>
              <a:rPr lang="en-US" sz="3600" dirty="0">
                <a:solidFill>
                  <a:srgbClr val="FFFF00"/>
                </a:solidFill>
              </a:rPr>
              <a:t>WHY DOESN’T GOD SHOW </a:t>
            </a:r>
            <a:r>
              <a:rPr lang="en-US" sz="3600" dirty="0" smtClean="0">
                <a:solidFill>
                  <a:srgbClr val="FFFF00"/>
                </a:solidFill>
              </a:rPr>
              <a:t>HIMSELF?</a:t>
            </a:r>
            <a:endParaRPr lang="en-US" sz="3600" dirty="0">
              <a:solidFill>
                <a:srgbClr val="FFFF00"/>
              </a:solidFill>
            </a:endParaRPr>
          </a:p>
          <a:p>
            <a:pPr algn="ctr"/>
            <a:r>
              <a:rPr lang="en-US" sz="3600" dirty="0" smtClean="0">
                <a:solidFill>
                  <a:srgbClr val="FFFF00"/>
                </a:solidFill>
              </a:rPr>
              <a:t>WHY DO I HAVE DOUBTS?</a:t>
            </a:r>
          </a:p>
          <a:p>
            <a:pPr algn="ctr"/>
            <a:r>
              <a:rPr lang="en-US" sz="3600" dirty="0" smtClean="0">
                <a:solidFill>
                  <a:srgbClr val="FFFF00"/>
                </a:solidFill>
              </a:rPr>
              <a:t>AM I DOING A GOOD JOB SO FAR?</a:t>
            </a:r>
            <a:endParaRPr lang="en-US" sz="3600" dirty="0">
              <a:solidFill>
                <a:srgbClr val="FFFF00"/>
              </a:solidFill>
            </a:endParaRPr>
          </a:p>
        </p:txBody>
      </p:sp>
    </p:spTree>
    <p:extLst>
      <p:ext uri="{BB962C8B-B14F-4D97-AF65-F5344CB8AC3E}">
        <p14:creationId xmlns:p14="http://schemas.microsoft.com/office/powerpoint/2010/main" val="3630194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82000" cy="3048000"/>
          </a:xfrm>
        </p:spPr>
        <p:txBody>
          <a:bodyPr>
            <a:noAutofit/>
          </a:bodyPr>
          <a:lstStyle/>
          <a:p>
            <a:r>
              <a:rPr lang="en-US" sz="4000" b="1" dirty="0" smtClean="0">
                <a:effectLst>
                  <a:outerShdw blurRad="38100" dist="38100" dir="2700000" algn="tl">
                    <a:srgbClr val="000000">
                      <a:alpha val="43137"/>
                    </a:srgbClr>
                  </a:outerShdw>
                </a:effectLst>
              </a:rPr>
              <a:t>Jesus said to him, "Because you have seen Me, have you believed? </a:t>
            </a:r>
            <a:r>
              <a:rPr lang="en-US" sz="4000" b="1" dirty="0" smtClean="0">
                <a:solidFill>
                  <a:srgbClr val="C00000"/>
                </a:solidFill>
                <a:effectLst>
                  <a:outerShdw blurRad="38100" dist="38100" dir="2700000" algn="tl">
                    <a:srgbClr val="000000">
                      <a:alpha val="43137"/>
                    </a:srgbClr>
                  </a:outerShdw>
                </a:effectLst>
              </a:rPr>
              <a:t>Blessed are they who did not see, and yet believed.“</a:t>
            </a:r>
            <a:r>
              <a:rPr lang="en-US" sz="4000" b="1" dirty="0" smtClean="0">
                <a:effectLst>
                  <a:outerShdw blurRad="38100" dist="38100" dir="2700000" algn="tl">
                    <a:srgbClr val="000000">
                      <a:alpha val="43137"/>
                    </a:srgbClr>
                  </a:outerShdw>
                </a:effectLst>
              </a:rPr>
              <a:t> (20:29)</a:t>
            </a:r>
            <a:br>
              <a:rPr lang="en-US" sz="4000" b="1" dirty="0" smtClean="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3962400"/>
            <a:ext cx="5562600" cy="1858963"/>
          </a:xfrm>
        </p:spPr>
        <p:txBody>
          <a:bodyPr>
            <a:normAutofit/>
          </a:bodyPr>
          <a:lstStyle/>
          <a:p>
            <a:pPr algn="ctr"/>
            <a:r>
              <a:rPr lang="en-US" dirty="0" smtClean="0">
                <a:ln>
                  <a:solidFill>
                    <a:srgbClr val="FFFF00"/>
                  </a:solidFill>
                </a:ln>
                <a:solidFill>
                  <a:srgbClr val="C00000"/>
                </a:solidFill>
                <a:effectLst>
                  <a:outerShdw blurRad="38100" dist="38100" dir="2700000" algn="tl">
                    <a:srgbClr val="000000">
                      <a:alpha val="43137"/>
                    </a:srgbClr>
                  </a:outerShdw>
                </a:effectLst>
                <a:latin typeface="Arial Black" pitchFamily="34" charset="0"/>
              </a:rPr>
              <a:t>Seeing is not necessarily believing</a:t>
            </a:r>
          </a:p>
          <a:p>
            <a:pPr algn="ctr"/>
            <a:r>
              <a:rPr lang="en-US"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Believing is seeing!</a:t>
            </a:r>
            <a:endParaRPr lang="en-US"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828801"/>
            <a:ext cx="8686800" cy="4876800"/>
          </a:xfrm>
        </p:spPr>
        <p:txBody>
          <a:bodyPr>
            <a:normAutofit fontScale="92500" lnSpcReduction="10000"/>
          </a:bodyPr>
          <a:lstStyle/>
          <a:p>
            <a:r>
              <a:rPr lang="en-US" sz="4000" b="1" dirty="0" smtClean="0">
                <a:solidFill>
                  <a:srgbClr val="FFFFFF"/>
                </a:solidFill>
              </a:rPr>
              <a:t>1 Peter </a:t>
            </a:r>
            <a:r>
              <a:rPr lang="en-US" sz="4000" b="1" dirty="0">
                <a:solidFill>
                  <a:srgbClr val="FFFFFF"/>
                </a:solidFill>
              </a:rPr>
              <a:t>1</a:t>
            </a:r>
            <a:r>
              <a:rPr lang="en-US" sz="4000" b="1" dirty="0" smtClean="0">
                <a:solidFill>
                  <a:srgbClr val="FFFFFF"/>
                </a:solidFill>
              </a:rPr>
              <a:t>:6 </a:t>
            </a:r>
            <a:r>
              <a:rPr lang="en-US" sz="4000" b="1" dirty="0">
                <a:solidFill>
                  <a:srgbClr val="FFFFFF"/>
                </a:solidFill>
              </a:rPr>
              <a:t> </a:t>
            </a:r>
            <a:r>
              <a:rPr lang="en-US" sz="4000" b="1" dirty="0" smtClean="0">
                <a:solidFill>
                  <a:srgbClr val="FFFFFF"/>
                </a:solidFill>
              </a:rPr>
              <a:t>In </a:t>
            </a:r>
            <a:r>
              <a:rPr lang="en-US" sz="4000" b="1" dirty="0">
                <a:solidFill>
                  <a:srgbClr val="FFFFFF"/>
                </a:solidFill>
              </a:rPr>
              <a:t>this you greatly rejoice, even though now for a little while, if necessary, you have been distressed by various trials, </a:t>
            </a:r>
            <a:r>
              <a:rPr lang="en-US" sz="4000" b="1" baseline="30000" dirty="0">
                <a:solidFill>
                  <a:srgbClr val="FFFFFF"/>
                </a:solidFill>
              </a:rPr>
              <a:t>7</a:t>
            </a:r>
            <a:r>
              <a:rPr lang="en-US" sz="4000" b="1" dirty="0">
                <a:solidFill>
                  <a:srgbClr val="FFFFFF"/>
                </a:solidFill>
              </a:rPr>
              <a:t> </a:t>
            </a:r>
            <a:r>
              <a:rPr lang="en-US" sz="4000" b="1" dirty="0">
                <a:solidFill>
                  <a:srgbClr val="FFFF00"/>
                </a:solidFill>
              </a:rPr>
              <a:t>so that the proof of your faith,</a:t>
            </a:r>
            <a:r>
              <a:rPr lang="en-US" sz="4000" b="1" dirty="0">
                <a:solidFill>
                  <a:srgbClr val="FFFFFF"/>
                </a:solidFill>
              </a:rPr>
              <a:t> </a:t>
            </a:r>
            <a:r>
              <a:rPr lang="en-US" sz="4000" b="1" i="1" dirty="0">
                <a:solidFill>
                  <a:srgbClr val="FFFFFF"/>
                </a:solidFill>
              </a:rPr>
              <a:t>being</a:t>
            </a:r>
            <a:r>
              <a:rPr lang="en-US" sz="4000" b="1" dirty="0">
                <a:solidFill>
                  <a:srgbClr val="FFFFFF"/>
                </a:solidFill>
              </a:rPr>
              <a:t> more precious than gold which is perishable, even though tested by fire, </a:t>
            </a:r>
            <a:r>
              <a:rPr lang="en-US" sz="4000" b="1" dirty="0">
                <a:solidFill>
                  <a:srgbClr val="FFFF00"/>
                </a:solidFill>
              </a:rPr>
              <a:t>may be found to result in praise and glory and honor at the revelation of Jesus Christ;</a:t>
            </a:r>
            <a:endParaRPr lang="en-US" sz="7200" b="1" dirty="0">
              <a:solidFill>
                <a:srgbClr val="FFFF00"/>
              </a:solidFill>
            </a:endParaRPr>
          </a:p>
        </p:txBody>
      </p:sp>
    </p:spTree>
    <p:extLst>
      <p:ext uri="{BB962C8B-B14F-4D97-AF65-F5344CB8AC3E}">
        <p14:creationId xmlns:p14="http://schemas.microsoft.com/office/powerpoint/2010/main" val="3964025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905000"/>
            <a:ext cx="8686800" cy="4724400"/>
          </a:xfrm>
        </p:spPr>
        <p:txBody>
          <a:bodyPr>
            <a:normAutofit/>
          </a:bodyPr>
          <a:lstStyle/>
          <a:p>
            <a:pPr algn="ctr"/>
            <a:r>
              <a:rPr lang="en-US" sz="3600" dirty="0">
                <a:solidFill>
                  <a:srgbClr val="FFFF00"/>
                </a:solidFill>
              </a:rPr>
              <a:t>WHY DOESN’T GOD SHOW </a:t>
            </a:r>
            <a:r>
              <a:rPr lang="en-US" sz="3600" dirty="0" smtClean="0">
                <a:solidFill>
                  <a:srgbClr val="FFFF00"/>
                </a:solidFill>
              </a:rPr>
              <a:t>HIMSELF?</a:t>
            </a:r>
          </a:p>
          <a:p>
            <a:pPr lvl="1" algn="ctr"/>
            <a:r>
              <a:rPr lang="en-US" sz="3600" dirty="0" smtClean="0">
                <a:solidFill>
                  <a:srgbClr val="FFFFFF"/>
                </a:solidFill>
              </a:rPr>
              <a:t>Opportunity to see if faith is real!</a:t>
            </a:r>
            <a:endParaRPr lang="en-US" sz="3600" dirty="0">
              <a:solidFill>
                <a:srgbClr val="FFFFFF"/>
              </a:solidFill>
            </a:endParaRPr>
          </a:p>
          <a:p>
            <a:pPr algn="ctr"/>
            <a:r>
              <a:rPr lang="en-US" sz="3600" dirty="0" smtClean="0">
                <a:solidFill>
                  <a:srgbClr val="FFFF00"/>
                </a:solidFill>
              </a:rPr>
              <a:t>WHY DO I HAVE DOUBTS?</a:t>
            </a:r>
          </a:p>
          <a:p>
            <a:pPr lvl="1" algn="ctr"/>
            <a:r>
              <a:rPr lang="en-US" sz="3600" dirty="0" smtClean="0">
                <a:solidFill>
                  <a:srgbClr val="FFFFFF"/>
                </a:solidFill>
              </a:rPr>
              <a:t>Satan is working to discourage you!</a:t>
            </a:r>
          </a:p>
          <a:p>
            <a:pPr algn="ctr"/>
            <a:r>
              <a:rPr lang="en-US" sz="3600" dirty="0" smtClean="0">
                <a:solidFill>
                  <a:srgbClr val="FFFF00"/>
                </a:solidFill>
              </a:rPr>
              <a:t>AM I DOING A GOOD JOB SO FAR?</a:t>
            </a:r>
          </a:p>
          <a:p>
            <a:pPr lvl="1" algn="ctr"/>
            <a:r>
              <a:rPr lang="en-US" sz="3600" dirty="0" smtClean="0">
                <a:solidFill>
                  <a:srgbClr val="FFFFFF"/>
                </a:solidFill>
              </a:rPr>
              <a:t>It is about direction, not perfection</a:t>
            </a:r>
          </a:p>
          <a:p>
            <a:pPr algn="ctr"/>
            <a:endParaRPr lang="en-US" dirty="0">
              <a:solidFill>
                <a:srgbClr val="FFFF00"/>
              </a:solidFill>
            </a:endParaRPr>
          </a:p>
        </p:txBody>
      </p:sp>
    </p:spTree>
    <p:extLst>
      <p:ext uri="{BB962C8B-B14F-4D97-AF65-F5344CB8AC3E}">
        <p14:creationId xmlns:p14="http://schemas.microsoft.com/office/powerpoint/2010/main" val="3950649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9000" r="-4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5943600"/>
            <a:ext cx="8229600" cy="639763"/>
          </a:xfrm>
        </p:spPr>
        <p:txBody>
          <a:bodyPr/>
          <a:lstStyle/>
          <a:p>
            <a:pPr>
              <a:buNone/>
            </a:pPr>
            <a:endParaRPr lang="en-US" dirty="0"/>
          </a:p>
        </p:txBody>
      </p:sp>
      <p:sp>
        <p:nvSpPr>
          <p:cNvPr id="4" name="TextBox 3"/>
          <p:cNvSpPr txBox="1"/>
          <p:nvPr/>
        </p:nvSpPr>
        <p:spPr>
          <a:xfrm rot="1932906">
            <a:off x="2004310" y="2704338"/>
            <a:ext cx="4201025" cy="1754327"/>
          </a:xfrm>
          <a:prstGeom prst="rect">
            <a:avLst/>
          </a:prstGeom>
          <a:noFill/>
        </p:spPr>
        <p:txBody>
          <a:bodyPr wrap="square" rtlCol="0">
            <a:spAutoFit/>
          </a:bodyPr>
          <a:lstStyle/>
          <a:p>
            <a:pPr algn="ctr"/>
            <a:r>
              <a:rPr lang="en-US" sz="5400" b="1" i="1" dirty="0" smtClean="0">
                <a:solidFill>
                  <a:prstClr val="black"/>
                </a:solidFill>
                <a:effectLst>
                  <a:outerShdw blurRad="38100" dist="38100" dir="2700000" algn="tl">
                    <a:srgbClr val="000000">
                      <a:alpha val="43137"/>
                    </a:srgbClr>
                  </a:outerShdw>
                </a:effectLst>
              </a:rPr>
              <a:t>Doubt not Desertion</a:t>
            </a:r>
            <a:endParaRPr lang="en-US" sz="5400" b="1" i="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7180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79637"/>
            <a:ext cx="8229600" cy="4525963"/>
          </a:xfrm>
        </p:spPr>
        <p:txBody>
          <a:bodyPr>
            <a:normAutofit/>
          </a:bodyPr>
          <a:lstStyle/>
          <a:p>
            <a:pPr algn="ctr"/>
            <a:r>
              <a:rPr lang="en-US" sz="4000" dirty="0" smtClean="0">
                <a:solidFill>
                  <a:srgbClr val="FFFF00"/>
                </a:solidFill>
              </a:rPr>
              <a:t>TOOL: </a:t>
            </a:r>
            <a:r>
              <a:rPr lang="en-US" sz="4000" dirty="0" smtClean="0">
                <a:solidFill>
                  <a:schemeClr val="bg1"/>
                </a:solidFill>
              </a:rPr>
              <a:t>Remember who is happy when we doubt</a:t>
            </a:r>
          </a:p>
          <a:p>
            <a:pPr algn="ctr"/>
            <a:r>
              <a:rPr lang="en-US" sz="4000" dirty="0" smtClean="0">
                <a:solidFill>
                  <a:srgbClr val="FFFF00"/>
                </a:solidFill>
              </a:rPr>
              <a:t>TRAIT: </a:t>
            </a:r>
            <a:r>
              <a:rPr lang="en-US" sz="4000" dirty="0" smtClean="0">
                <a:solidFill>
                  <a:srgbClr val="FFFFFF"/>
                </a:solidFill>
              </a:rPr>
              <a:t>Remember that the greatest heroes of faith had doubts</a:t>
            </a:r>
          </a:p>
          <a:p>
            <a:pPr algn="ctr"/>
            <a:r>
              <a:rPr lang="en-US" sz="4000" dirty="0" smtClean="0">
                <a:solidFill>
                  <a:srgbClr val="FFFF00"/>
                </a:solidFill>
              </a:rPr>
              <a:t>TRUST: </a:t>
            </a:r>
            <a:r>
              <a:rPr lang="en-US" sz="4000" dirty="0" smtClean="0">
                <a:solidFill>
                  <a:srgbClr val="FFFFFF"/>
                </a:solidFill>
              </a:rPr>
              <a:t>There </a:t>
            </a:r>
            <a:r>
              <a:rPr lang="en-US" sz="4000" dirty="0">
                <a:solidFill>
                  <a:srgbClr val="FFFFFF"/>
                </a:solidFill>
              </a:rPr>
              <a:t>is a difference between doubting and deserting!</a:t>
            </a:r>
          </a:p>
          <a:p>
            <a:pPr algn="ctr"/>
            <a:endParaRPr lang="en-US" dirty="0">
              <a:solidFill>
                <a:srgbClr val="FFFF00"/>
              </a:solidFill>
            </a:endParaRPr>
          </a:p>
        </p:txBody>
      </p:sp>
    </p:spTree>
    <p:extLst>
      <p:ext uri="{BB962C8B-B14F-4D97-AF65-F5344CB8AC3E}">
        <p14:creationId xmlns:p14="http://schemas.microsoft.com/office/powerpoint/2010/main" val="3325080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03" name="Picture 15" descr="KATIE - Scan054, June 13, 2006"/>
          <p:cNvPicPr>
            <a:picLocks noGrp="1" noChangeAspect="1" noChangeArrowheads="1"/>
          </p:cNvPicPr>
          <p:nvPr>
            <p:ph/>
          </p:nvPr>
        </p:nvPicPr>
        <p:blipFill>
          <a:blip r:embed="rId2"/>
          <a:srcRect/>
          <a:stretch>
            <a:fillRect/>
          </a:stretch>
        </p:blipFill>
        <p:spPr>
          <a:xfrm>
            <a:off x="1447800" y="1295400"/>
            <a:ext cx="6172200" cy="3962400"/>
          </a:xfrm>
          <a:solidFill>
            <a:schemeClr val="tx1"/>
          </a:solidFill>
          <a:ln/>
        </p:spPr>
      </p:pic>
    </p:spTree>
    <p:extLst>
      <p:ext uri="{BB962C8B-B14F-4D97-AF65-F5344CB8AC3E}">
        <p14:creationId xmlns:p14="http://schemas.microsoft.com/office/powerpoint/2010/main" val="1668351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9000" r="-4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5943600"/>
            <a:ext cx="8229600" cy="639763"/>
          </a:xfrm>
        </p:spPr>
        <p:txBody>
          <a:bodyPr/>
          <a:lstStyle/>
          <a:p>
            <a:pPr>
              <a:buNone/>
            </a:pPr>
            <a:endParaRPr lang="en-US" dirty="0"/>
          </a:p>
        </p:txBody>
      </p:sp>
      <p:sp>
        <p:nvSpPr>
          <p:cNvPr id="4" name="TextBox 3"/>
          <p:cNvSpPr txBox="1"/>
          <p:nvPr/>
        </p:nvSpPr>
        <p:spPr>
          <a:xfrm rot="1932906">
            <a:off x="2004310" y="2704338"/>
            <a:ext cx="4201025" cy="1754327"/>
          </a:xfrm>
          <a:prstGeom prst="rect">
            <a:avLst/>
          </a:prstGeom>
          <a:noFill/>
        </p:spPr>
        <p:txBody>
          <a:bodyPr wrap="square" rtlCol="0">
            <a:spAutoFit/>
          </a:bodyPr>
          <a:lstStyle/>
          <a:p>
            <a:pPr algn="ctr"/>
            <a:r>
              <a:rPr lang="en-US" sz="5400" b="1" i="1" dirty="0" smtClean="0">
                <a:solidFill>
                  <a:prstClr val="black"/>
                </a:solidFill>
                <a:effectLst>
                  <a:outerShdw blurRad="38100" dist="38100" dir="2700000" algn="tl">
                    <a:srgbClr val="000000">
                      <a:alpha val="43137"/>
                    </a:srgbClr>
                  </a:outerShdw>
                </a:effectLst>
              </a:rPr>
              <a:t>Doubt not Desertion</a:t>
            </a:r>
            <a:endParaRPr lang="en-US" sz="5400" b="1" i="1" dirty="0">
              <a:solidFill>
                <a:prstClr val="black"/>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79637"/>
            <a:ext cx="8229600" cy="4525963"/>
          </a:xfrm>
        </p:spPr>
        <p:txBody>
          <a:bodyPr>
            <a:normAutofit/>
          </a:bodyPr>
          <a:lstStyle/>
          <a:p>
            <a:pPr marL="0" indent="0" algn="ctr">
              <a:buNone/>
            </a:pPr>
            <a:r>
              <a:rPr lang="en-US" sz="7200" dirty="0" smtClean="0">
                <a:solidFill>
                  <a:srgbClr val="FFFFFF"/>
                </a:solidFill>
              </a:rPr>
              <a:t>“</a:t>
            </a:r>
            <a:r>
              <a:rPr lang="en-US" sz="7200" dirty="0">
                <a:solidFill>
                  <a:srgbClr val="FFFFFF"/>
                </a:solidFill>
              </a:rPr>
              <a:t>Though He slay me, </a:t>
            </a:r>
            <a:r>
              <a:rPr lang="en-US" sz="7200" dirty="0" smtClean="0">
                <a:solidFill>
                  <a:srgbClr val="FFFFFF"/>
                </a:solidFill>
              </a:rPr>
              <a:t>I will </a:t>
            </a:r>
            <a:r>
              <a:rPr lang="en-US" sz="7200" dirty="0">
                <a:solidFill>
                  <a:srgbClr val="FFFFFF"/>
                </a:solidFill>
              </a:rPr>
              <a:t>hope in </a:t>
            </a:r>
            <a:r>
              <a:rPr lang="en-US" sz="7200" dirty="0" smtClean="0">
                <a:solidFill>
                  <a:srgbClr val="FFFFFF"/>
                </a:solidFill>
              </a:rPr>
              <a:t>Him” (Job 13:15)</a:t>
            </a:r>
            <a:endParaRPr lang="en-US" sz="7200" dirty="0">
              <a:solidFill>
                <a:srgbClr val="FFFFFF"/>
              </a:solidFill>
            </a:endParaRPr>
          </a:p>
        </p:txBody>
      </p:sp>
    </p:spTree>
    <p:extLst>
      <p:ext uri="{BB962C8B-B14F-4D97-AF65-F5344CB8AC3E}">
        <p14:creationId xmlns:p14="http://schemas.microsoft.com/office/powerpoint/2010/main" val="2593573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84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133600"/>
            <a:ext cx="8229600" cy="4525963"/>
          </a:xfrm>
        </p:spPr>
        <p:txBody>
          <a:bodyPr>
            <a:normAutofit/>
          </a:bodyPr>
          <a:lstStyle/>
          <a:p>
            <a:pPr algn="ctr"/>
            <a:r>
              <a:rPr lang="en-US" sz="6000" b="1" dirty="0" smtClean="0">
                <a:solidFill>
                  <a:schemeClr val="bg1"/>
                </a:solidFill>
              </a:rPr>
              <a:t>TOOL</a:t>
            </a:r>
          </a:p>
          <a:p>
            <a:pPr algn="ctr"/>
            <a:r>
              <a:rPr lang="en-US" sz="6000" b="1" dirty="0" smtClean="0">
                <a:solidFill>
                  <a:schemeClr val="bg1"/>
                </a:solidFill>
              </a:rPr>
              <a:t>TRAIT</a:t>
            </a:r>
          </a:p>
          <a:p>
            <a:pPr algn="ctr"/>
            <a:r>
              <a:rPr lang="en-US" sz="6000" b="1" dirty="0" smtClean="0">
                <a:solidFill>
                  <a:schemeClr val="bg1"/>
                </a:solidFill>
              </a:rPr>
              <a:t>TRUST</a:t>
            </a:r>
            <a:endParaRPr lang="en-US" sz="6000" b="1" dirty="0">
              <a:solidFill>
                <a:schemeClr val="bg1"/>
              </a:solidFill>
            </a:endParaRPr>
          </a:p>
        </p:txBody>
      </p:sp>
    </p:spTree>
    <p:extLst>
      <p:ext uri="{BB962C8B-B14F-4D97-AF65-F5344CB8AC3E}">
        <p14:creationId xmlns:p14="http://schemas.microsoft.com/office/powerpoint/2010/main" val="1956627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133600"/>
            <a:ext cx="8229600" cy="4525963"/>
          </a:xfrm>
        </p:spPr>
        <p:txBody>
          <a:bodyPr>
            <a:normAutofit/>
          </a:bodyPr>
          <a:lstStyle/>
          <a:p>
            <a:pPr algn="ctr"/>
            <a:r>
              <a:rPr lang="en-US" sz="6000" b="1" dirty="0" smtClean="0">
                <a:solidFill>
                  <a:srgbClr val="FFFF00"/>
                </a:solidFill>
              </a:rPr>
              <a:t>TOOL</a:t>
            </a:r>
          </a:p>
          <a:p>
            <a:pPr algn="ctr"/>
            <a:r>
              <a:rPr lang="en-US" sz="6000" b="1" dirty="0" smtClean="0">
                <a:solidFill>
                  <a:schemeClr val="bg1"/>
                </a:solidFill>
              </a:rPr>
              <a:t>TRAIT</a:t>
            </a:r>
          </a:p>
          <a:p>
            <a:pPr algn="ctr"/>
            <a:r>
              <a:rPr lang="en-US" sz="6000" b="1" dirty="0" smtClean="0">
                <a:solidFill>
                  <a:schemeClr val="bg1"/>
                </a:solidFill>
              </a:rPr>
              <a:t>TRUST</a:t>
            </a:r>
            <a:endParaRPr lang="en-US" sz="6000" b="1" dirty="0">
              <a:solidFill>
                <a:schemeClr val="bg1"/>
              </a:solidFill>
            </a:endParaRPr>
          </a:p>
        </p:txBody>
      </p:sp>
    </p:spTree>
    <p:extLst>
      <p:ext uri="{BB962C8B-B14F-4D97-AF65-F5344CB8AC3E}">
        <p14:creationId xmlns:p14="http://schemas.microsoft.com/office/powerpoint/2010/main" val="1062214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TOOL OF SATAN</a:t>
            </a:r>
            <a:endParaRPr lang="en-US" dirty="0">
              <a:solidFill>
                <a:srgbClr val="FFFF00"/>
              </a:solidFill>
            </a:endParaRPr>
          </a:p>
        </p:txBody>
      </p:sp>
      <p:sp>
        <p:nvSpPr>
          <p:cNvPr id="3" name="Content Placeholder 2"/>
          <p:cNvSpPr>
            <a:spLocks noGrp="1"/>
          </p:cNvSpPr>
          <p:nvPr>
            <p:ph idx="1"/>
          </p:nvPr>
        </p:nvSpPr>
        <p:spPr>
          <a:xfrm>
            <a:off x="152400" y="1600200"/>
            <a:ext cx="8534400" cy="4525963"/>
          </a:xfrm>
        </p:spPr>
        <p:txBody>
          <a:bodyPr>
            <a:normAutofit lnSpcReduction="10000"/>
          </a:bodyPr>
          <a:lstStyle/>
          <a:p>
            <a:r>
              <a:rPr lang="en-US" b="1" dirty="0" smtClean="0">
                <a:solidFill>
                  <a:srgbClr val="FFFFFF"/>
                </a:solidFill>
              </a:rPr>
              <a:t>Genesis </a:t>
            </a:r>
            <a:r>
              <a:rPr lang="en-US" b="1" dirty="0">
                <a:solidFill>
                  <a:srgbClr val="FFFFFF"/>
                </a:solidFill>
              </a:rPr>
              <a:t>3:1   Now the serpent was more crafty than any beast of the field which the LORD God had made. And he said to the woman, </a:t>
            </a:r>
            <a:r>
              <a:rPr lang="en-US" b="1" dirty="0">
                <a:solidFill>
                  <a:srgbClr val="FFFF00"/>
                </a:solidFill>
              </a:rPr>
              <a:t>“Indeed, has God said, ‘You shall not eat from any tree of the garden’?”</a:t>
            </a:r>
            <a:r>
              <a:rPr lang="en-US" b="1" dirty="0">
                <a:solidFill>
                  <a:srgbClr val="FFFFFF"/>
                </a:solidFill>
              </a:rPr>
              <a:t> </a:t>
            </a:r>
            <a:r>
              <a:rPr lang="en-US" b="1" baseline="30000" dirty="0">
                <a:solidFill>
                  <a:srgbClr val="FFFFFF"/>
                </a:solidFill>
              </a:rPr>
              <a:t>2</a:t>
            </a:r>
            <a:r>
              <a:rPr lang="en-US" b="1" dirty="0">
                <a:solidFill>
                  <a:srgbClr val="FFFFFF"/>
                </a:solidFill>
              </a:rPr>
              <a:t> The woman said to the serpent, “From the fruit of the trees of the garden we may eat; </a:t>
            </a:r>
            <a:r>
              <a:rPr lang="en-US" b="1" baseline="30000" dirty="0">
                <a:solidFill>
                  <a:srgbClr val="FFFFFF"/>
                </a:solidFill>
              </a:rPr>
              <a:t>3</a:t>
            </a:r>
            <a:r>
              <a:rPr lang="en-US" b="1" dirty="0">
                <a:solidFill>
                  <a:srgbClr val="FFFFFF"/>
                </a:solidFill>
              </a:rPr>
              <a:t> but from the fruit of the tree which is in the middle of the garden, God has said, ‘You shall not eat from it or touch it, or you will die.’”</a:t>
            </a:r>
            <a:endParaRPr lang="en-US" b="1" dirty="0">
              <a:solidFill>
                <a:srgbClr val="FFFFFF"/>
              </a:solidFill>
            </a:endParaRPr>
          </a:p>
        </p:txBody>
      </p:sp>
    </p:spTree>
    <p:extLst>
      <p:ext uri="{BB962C8B-B14F-4D97-AF65-F5344CB8AC3E}">
        <p14:creationId xmlns:p14="http://schemas.microsoft.com/office/powerpoint/2010/main" val="4076819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TOOL OF SATAN</a:t>
            </a:r>
            <a:endParaRPr lang="en-US" dirty="0">
              <a:solidFill>
                <a:srgbClr val="FFFF00"/>
              </a:solidFill>
            </a:endParaRPr>
          </a:p>
        </p:txBody>
      </p:sp>
      <p:sp>
        <p:nvSpPr>
          <p:cNvPr id="3" name="Content Placeholder 2"/>
          <p:cNvSpPr>
            <a:spLocks noGrp="1"/>
          </p:cNvSpPr>
          <p:nvPr>
            <p:ph idx="1"/>
          </p:nvPr>
        </p:nvSpPr>
        <p:spPr>
          <a:xfrm>
            <a:off x="152400" y="1600200"/>
            <a:ext cx="8763000" cy="4525963"/>
          </a:xfrm>
        </p:spPr>
        <p:txBody>
          <a:bodyPr>
            <a:noAutofit/>
          </a:bodyPr>
          <a:lstStyle/>
          <a:p>
            <a:r>
              <a:rPr lang="en-US" sz="4000" b="1" dirty="0">
                <a:solidFill>
                  <a:schemeClr val="bg1"/>
                </a:solidFill>
              </a:rPr>
              <a:t>Philippians 4:</a:t>
            </a:r>
            <a:r>
              <a:rPr lang="en-US" sz="4000" b="1" dirty="0" smtClean="0">
                <a:solidFill>
                  <a:schemeClr val="bg1"/>
                </a:solidFill>
              </a:rPr>
              <a:t>6 </a:t>
            </a:r>
            <a:r>
              <a:rPr lang="en-US" sz="4000" b="1" dirty="0" smtClean="0">
                <a:solidFill>
                  <a:srgbClr val="FFFF00"/>
                </a:solidFill>
              </a:rPr>
              <a:t>Be </a:t>
            </a:r>
            <a:r>
              <a:rPr lang="en-US" sz="4000" b="1" dirty="0">
                <a:solidFill>
                  <a:srgbClr val="FFFF00"/>
                </a:solidFill>
              </a:rPr>
              <a:t>anxious for nothing, </a:t>
            </a:r>
            <a:r>
              <a:rPr lang="en-US" sz="4000" b="1" dirty="0">
                <a:solidFill>
                  <a:schemeClr val="bg1"/>
                </a:solidFill>
              </a:rPr>
              <a:t>but </a:t>
            </a:r>
            <a:r>
              <a:rPr lang="en-US" sz="4000" b="1" dirty="0">
                <a:solidFill>
                  <a:srgbClr val="FFFF00"/>
                </a:solidFill>
              </a:rPr>
              <a:t>in everything by prayer </a:t>
            </a:r>
            <a:r>
              <a:rPr lang="en-US" sz="4000" b="1" dirty="0">
                <a:solidFill>
                  <a:schemeClr val="bg1"/>
                </a:solidFill>
              </a:rPr>
              <a:t>and supplication with thanksgiving let your requests be made known to God. </a:t>
            </a:r>
            <a:r>
              <a:rPr lang="en-US" sz="4000" b="1" baseline="30000" dirty="0">
                <a:solidFill>
                  <a:schemeClr val="bg1"/>
                </a:solidFill>
              </a:rPr>
              <a:t>7</a:t>
            </a:r>
            <a:r>
              <a:rPr lang="en-US" sz="4000" b="1" dirty="0">
                <a:solidFill>
                  <a:schemeClr val="bg1"/>
                </a:solidFill>
              </a:rPr>
              <a:t> And </a:t>
            </a:r>
            <a:r>
              <a:rPr lang="en-US" sz="4000" b="1" dirty="0">
                <a:solidFill>
                  <a:srgbClr val="FFFF00"/>
                </a:solidFill>
              </a:rPr>
              <a:t>the peace of God, </a:t>
            </a:r>
            <a:r>
              <a:rPr lang="en-US" sz="4000" b="1" dirty="0">
                <a:solidFill>
                  <a:schemeClr val="bg1"/>
                </a:solidFill>
              </a:rPr>
              <a:t>which surpasses all comprehension, will guard your hearts and your minds in Christ Jesus</a:t>
            </a:r>
            <a:r>
              <a:rPr lang="en-US" sz="4000" b="1" dirty="0" smtClean="0">
                <a:solidFill>
                  <a:schemeClr val="bg1"/>
                </a:solidFill>
              </a:rPr>
              <a:t>. </a:t>
            </a:r>
          </a:p>
        </p:txBody>
      </p:sp>
    </p:spTree>
    <p:extLst>
      <p:ext uri="{BB962C8B-B14F-4D97-AF65-F5344CB8AC3E}">
        <p14:creationId xmlns:p14="http://schemas.microsoft.com/office/powerpoint/2010/main" val="308034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TOOL OF SATAN</a:t>
            </a:r>
            <a:endParaRPr lang="en-US" dirty="0">
              <a:solidFill>
                <a:srgbClr val="FFFF00"/>
              </a:solidFill>
            </a:endParaRPr>
          </a:p>
        </p:txBody>
      </p:sp>
      <p:sp>
        <p:nvSpPr>
          <p:cNvPr id="3" name="Content Placeholder 2"/>
          <p:cNvSpPr>
            <a:spLocks noGrp="1"/>
          </p:cNvSpPr>
          <p:nvPr>
            <p:ph idx="1"/>
          </p:nvPr>
        </p:nvSpPr>
        <p:spPr>
          <a:xfrm>
            <a:off x="152400" y="1600200"/>
            <a:ext cx="8534400" cy="4525963"/>
          </a:xfrm>
        </p:spPr>
        <p:txBody>
          <a:bodyPr>
            <a:normAutofit/>
          </a:bodyPr>
          <a:lstStyle/>
          <a:p>
            <a:r>
              <a:rPr lang="en-US" sz="5400" b="1" dirty="0" smtClean="0">
                <a:solidFill>
                  <a:schemeClr val="bg1"/>
                </a:solidFill>
              </a:rPr>
              <a:t>2 Timothy </a:t>
            </a:r>
            <a:r>
              <a:rPr lang="en-US" sz="5400" b="1" dirty="0">
                <a:solidFill>
                  <a:schemeClr val="bg1"/>
                </a:solidFill>
              </a:rPr>
              <a:t>1:7</a:t>
            </a:r>
            <a:r>
              <a:rPr lang="en-US" sz="5400" dirty="0">
                <a:solidFill>
                  <a:schemeClr val="bg1"/>
                </a:solidFill>
              </a:rPr>
              <a:t> </a:t>
            </a:r>
            <a:endParaRPr lang="en-US" sz="5400" dirty="0" smtClean="0">
              <a:solidFill>
                <a:schemeClr val="bg1"/>
              </a:solidFill>
            </a:endParaRPr>
          </a:p>
          <a:p>
            <a:r>
              <a:rPr lang="en-US" sz="5400" dirty="0" smtClean="0">
                <a:solidFill>
                  <a:schemeClr val="bg1"/>
                </a:solidFill>
              </a:rPr>
              <a:t>For </a:t>
            </a:r>
            <a:r>
              <a:rPr lang="en-US" sz="5400" b="1" dirty="0">
                <a:solidFill>
                  <a:srgbClr val="FFFF00"/>
                </a:solidFill>
              </a:rPr>
              <a:t>God has not given us </a:t>
            </a:r>
            <a:r>
              <a:rPr lang="en-US" sz="5400" dirty="0">
                <a:solidFill>
                  <a:srgbClr val="FFFF00"/>
                </a:solidFill>
              </a:rPr>
              <a:t>a spirit of timidity, </a:t>
            </a:r>
            <a:r>
              <a:rPr lang="en-US" sz="5400" dirty="0">
                <a:solidFill>
                  <a:schemeClr val="bg1"/>
                </a:solidFill>
              </a:rPr>
              <a:t>but of power and love and </a:t>
            </a:r>
            <a:r>
              <a:rPr lang="en-US" dirty="0"/>
              <a:t>discipline.</a:t>
            </a:r>
            <a:endParaRPr lang="en-US" b="1" dirty="0">
              <a:solidFill>
                <a:srgbClr val="FFFFFF"/>
              </a:solidFill>
            </a:endParaRPr>
          </a:p>
        </p:txBody>
      </p:sp>
    </p:spTree>
    <p:extLst>
      <p:ext uri="{BB962C8B-B14F-4D97-AF65-F5344CB8AC3E}">
        <p14:creationId xmlns:p14="http://schemas.microsoft.com/office/powerpoint/2010/main" val="3548981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175</TotalTime>
  <Words>1810</Words>
  <Application>Microsoft Macintosh PowerPoint</Application>
  <PresentationFormat>On-screen Show (4:3)</PresentationFormat>
  <Paragraphs>93</Paragraphs>
  <Slides>41</Slides>
  <Notes>0</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2_Office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TOOL OF SATAN</vt:lpstr>
      <vt:lpstr>TOOL OF SATAN</vt:lpstr>
      <vt:lpstr>TOOL OF SATAN</vt:lpstr>
      <vt:lpstr>PowerPoint Presentation</vt:lpstr>
      <vt:lpstr>PowerPoint Presentation</vt:lpstr>
      <vt:lpstr>PowerPoint Presentation</vt:lpstr>
      <vt:lpstr>PowerPoint Presentation</vt:lpstr>
      <vt:lpstr>Seeing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Doubting  Thomas?</vt:lpstr>
      <vt:lpstr>PowerPoint Presentation</vt:lpstr>
      <vt:lpstr>HEROES OF FAITH</vt:lpstr>
      <vt:lpstr>PowerPoint Presentation</vt:lpstr>
      <vt:lpstr>PowerPoint Presentation</vt:lpstr>
      <vt:lpstr>THOMAS</vt:lpstr>
      <vt:lpstr>PETER</vt:lpstr>
      <vt:lpstr>PowerPoint Presentation</vt:lpstr>
      <vt:lpstr>PowerPoint Presentation</vt:lpstr>
      <vt:lpstr>THEIR TOUCH, OUR TRUST</vt:lpstr>
      <vt:lpstr>PowerPoint Presentation</vt:lpstr>
      <vt:lpstr>Jesus said to him, "Because you have seen Me, have you believed? Blessed are they who did not see, and yet believed.“ (20:29)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Touching</dc:title>
  <dc:creator>Kirk Brothers</dc:creator>
  <cp:lastModifiedBy>Kirk Brothers</cp:lastModifiedBy>
  <cp:revision>63</cp:revision>
  <dcterms:created xsi:type="dcterms:W3CDTF">2010-12-26T21:01:27Z</dcterms:created>
  <dcterms:modified xsi:type="dcterms:W3CDTF">2014-07-13T17:20:07Z</dcterms:modified>
</cp:coreProperties>
</file>